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Roboto Light"/>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Light-regular.fntdata"/><Relationship Id="rId11" Type="http://schemas.openxmlformats.org/officeDocument/2006/relationships/slide" Target="slides/slide6.xml"/><Relationship Id="rId22" Type="http://schemas.openxmlformats.org/officeDocument/2006/relationships/font" Target="fonts/RobotoLight-italic.fntdata"/><Relationship Id="rId10" Type="http://schemas.openxmlformats.org/officeDocument/2006/relationships/slide" Target="slides/slide5.xml"/><Relationship Id="rId21" Type="http://schemas.openxmlformats.org/officeDocument/2006/relationships/font" Target="fonts/RobotoLight-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7ca2d4f1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7ca2d4f1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excited to give you a quick peek at something we’ve been working on at the MPO in Salt Lake City.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an interactive visualization tool that lets us explore travel demand model outputs—quickly, seamlessly, and across multiple dimensions, both spatial and temporal. The objective is simple: to help uncover insights hidden in the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Now—I’m not a vendor trying to sell you a product... I’m not a consultant trying to sell you services... As a </a:t>
            </a:r>
            <a:r>
              <a:rPr lang="en"/>
              <a:t>beloved </a:t>
            </a:r>
            <a:r>
              <a:rPr lang="en"/>
              <a:t>Schoolhouse Rock character from the 70s once said—I’m just a Bill.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just a Bill who—together with our amazing team at WFRC—channeled a passion for data, visualization, and storytelling into what we affectionately call the vizTool.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only goal right now is simple: to spark a little curiosity so that you stop by the Bob Dylan table, take a deeper look, perhaps talk with Suzie and me, and hopefully walk away with one new idea—one new insight—that helps you as you seek to uncover your stories through model visualization.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8854e9251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8854e9251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so much for your time and attention today. We’ve really only scratched the surface of what the vizTool can do, and we’d love to continue the conversation.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you’d like to see a demo, ask questions, or just chat more about how we can all improve the way we visualize model outputs, please come find us at the Bob Dylan table. Suzie and I will both be there, and we’d be happy to walk you through the tool in more detail, or hear about the approaches you’re using in your own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if you can’t make it to the table, no problem — feel free to reach out to us by email. We’d love to connect and keep the conversation going.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8854e925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8854e925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time we run our trip-based Travel Demand Model here at WFRC, it generates about 16 gigabytes of data. To put that into perspective, if you printed all of that information and stacked it up, it would reach the height of the Washington Monument.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here’s the challenge: despite this mountain of data, we’ve traditionally only pulled out a relatively small set of performance measures to share with our long-range planning teams. In other words, the majority of the information stays hidden in that monument-sized stack.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real question is: how do we get more out of it? How do we start uncovering the additional stories and insights that this massive dataset has to offer?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8854e9251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8854e9251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dive deeper into the vizTool, I want to get a quick sense of the room with a live poll — analog style. Here’s the question: What do you use to visualize model outputs?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 read through the options, raise your hand if it applies to you.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88a3be679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88a3be679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of you use </a:t>
            </a:r>
            <a:r>
              <a:rPr b="1" lang="en"/>
              <a:t>GIS software</a:t>
            </a:r>
            <a:r>
              <a:rPr lang="en"/>
              <a:t> like ArcGIS or QGIS?</a:t>
            </a:r>
            <a:endParaRPr/>
          </a:p>
          <a:p>
            <a:pPr indent="0" lvl="0" marL="0" rtl="0" algn="l">
              <a:spcBef>
                <a:spcPts val="0"/>
              </a:spcBef>
              <a:spcAft>
                <a:spcPts val="0"/>
              </a:spcAft>
              <a:buNone/>
            </a:pPr>
            <a:r>
              <a:rPr lang="en"/>
              <a:t>What about </a:t>
            </a:r>
            <a:r>
              <a:rPr b="1" lang="en"/>
              <a:t>spreadsheets </a:t>
            </a:r>
            <a:r>
              <a:rPr lang="en"/>
              <a:t>like Excel?</a:t>
            </a:r>
            <a:endParaRPr/>
          </a:p>
          <a:p>
            <a:pPr indent="0" lvl="0" marL="0" rtl="0" algn="l">
              <a:spcBef>
                <a:spcPts val="0"/>
              </a:spcBef>
              <a:spcAft>
                <a:spcPts val="0"/>
              </a:spcAft>
              <a:buNone/>
            </a:pPr>
            <a:r>
              <a:rPr lang="en"/>
              <a:t>Anyone using </a:t>
            </a:r>
            <a:r>
              <a:rPr b="1" lang="en"/>
              <a:t>statistical or programming tools</a:t>
            </a:r>
            <a:r>
              <a:rPr lang="en"/>
              <a:t>—R, Python, MATLAB?</a:t>
            </a:r>
            <a:endParaRPr/>
          </a:p>
          <a:p>
            <a:pPr indent="0" lvl="0" marL="0" rtl="0" algn="l">
              <a:spcBef>
                <a:spcPts val="0"/>
              </a:spcBef>
              <a:spcAft>
                <a:spcPts val="0"/>
              </a:spcAft>
              <a:buNone/>
            </a:pPr>
            <a:r>
              <a:rPr lang="en"/>
              <a:t>How about </a:t>
            </a:r>
            <a:r>
              <a:rPr b="1" lang="en"/>
              <a:t>business intelligence tools</a:t>
            </a:r>
            <a:r>
              <a:rPr lang="en"/>
              <a:t>—things like Tableau or Power BI?</a:t>
            </a:r>
            <a:endParaRPr/>
          </a:p>
          <a:p>
            <a:pPr indent="0" lvl="0" marL="0" rtl="0" algn="l">
              <a:spcBef>
                <a:spcPts val="0"/>
              </a:spcBef>
              <a:spcAft>
                <a:spcPts val="0"/>
              </a:spcAft>
              <a:buNone/>
            </a:pPr>
            <a:r>
              <a:rPr lang="en"/>
              <a:t>And do some of you rely on </a:t>
            </a:r>
            <a:r>
              <a:rPr b="1" lang="en"/>
              <a:t>vendor software</a:t>
            </a:r>
            <a:r>
              <a:rPr lang="en"/>
              <a:t>—like Cube, TransCAD, or the built-in visualization tools that come with the model packages?</a:t>
            </a:r>
            <a:endParaRPr/>
          </a:p>
          <a:p>
            <a:pPr indent="0" lvl="0" marL="0" rtl="0" algn="l">
              <a:spcBef>
                <a:spcPts val="0"/>
              </a:spcBef>
              <a:spcAft>
                <a:spcPts val="0"/>
              </a:spcAft>
              <a:buNone/>
            </a:pPr>
            <a:r>
              <a:rPr lang="en"/>
              <a:t>Finally, who here has gone down the road of building </a:t>
            </a:r>
            <a:r>
              <a:rPr b="1" lang="en"/>
              <a:t>custom web apps or dashboards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WFRC, we’ve used pretty much all of these at one point or another. But recently, we’ve been working to build up our in-house capacity to create </a:t>
            </a:r>
            <a:r>
              <a:rPr b="1" lang="en"/>
              <a:t>custom web applications</a:t>
            </a:r>
            <a:r>
              <a:rPr lang="en"/>
              <a:t>—and that’s what led us to develop the vizTool. It’s our way of taking the best features of these approaches—GIS mapping, charts, dashboards—and rolling them into one tool designed specifically for planners.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8854e9251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8854e9251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vizTool is</a:t>
            </a:r>
            <a:r>
              <a:rPr lang="en"/>
              <a:t> designed to reveal insights from existing data, not to perform analysis itself. The app reads in tables and spatial data to build interactive maps and charts. By combining these elements, planners can explore information visually, uncover patterns, and find stories in the data that support better decision-making.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88a208a06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88a208a06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a:t>The vizTool is built from a few simple components. Data comes in through JSON and GeoJSON files, which provide both tabular and spatial inputs. The application itself is powered by the ArcGIS Maps SDK for JavaScript, enhanced with the Calcite Design System for a clean interface, and Chart.js for generating interactive charts. These pieces are lightweight and accessible, relying on free developer tools and CDN hosting. Finally, the app can run locally on a laptop or desktop or be deployed to a web server for broader access.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8854e9251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8854e9251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vizTool makes it easy to compare different transit scenarios side by side. In this example, the RTP 2050 scenario is compared against a No-Build alternative, with changes in ridership displayed directly on the map. Red lines highlight corridors with projected increases in riders, while blue lines show decreases. This visual approach helps planners quickly see where investments may have the greatest impact.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8854e9251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8854e9251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a:t>The vizTool provides a range of options for exploring results. Filters allow users to drill down by time of day, access mode, or transit mode, while the summary geography option makes it easy to compare results across different TAZ aggregations, such as city or county level. Users can also toggle between different chart series and chart modes, such as stacked charts, giving planners the ability to tailor the analysis to specific questions.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8854e9251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8854e9251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vizTool makes additional analysis possible. Before, we didn’t have time to explore beyond the standard outputs. Now, we can filter, visualize, and quickly see patterns that lead to new insights.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quickly, f</a:t>
            </a:r>
            <a:r>
              <a:rPr lang="en"/>
              <a:t>rom exploring some new scenarios </a:t>
            </a:r>
            <a:r>
              <a:rPr lang="en"/>
              <a:t>with</a:t>
            </a:r>
            <a:r>
              <a:rPr lang="en"/>
              <a:t> this tool, two insights stood out. First, our vehicle ownership model is sensitive to land use, but the scenarios we had previously tested weren’t ambitious enough to shift results—whereas more aggressive land use changes did produce noticeable effects. Second, adding density just around LRT or BRT stations wasn’t enough. Stronger results came when new lines were connected to multiple routes and paired with more intensive land use along the corridor.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11708" y="14303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311700" y="34437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a:off x="0" y="4769725"/>
            <a:ext cx="9144000" cy="355675"/>
          </a:xfrm>
          <a:prstGeom prst="rect">
            <a:avLst/>
          </a:prstGeom>
          <a:noFill/>
          <a:ln>
            <a:noFill/>
          </a:ln>
        </p:spPr>
      </p:pic>
      <p:pic>
        <p:nvPicPr>
          <p:cNvPr id="12" name="Google Shape;12;p2"/>
          <p:cNvPicPr preferRelativeResize="0"/>
          <p:nvPr/>
        </p:nvPicPr>
        <p:blipFill>
          <a:blip r:embed="rId3">
            <a:alphaModFix/>
          </a:blip>
          <a:stretch>
            <a:fillRect/>
          </a:stretch>
        </p:blipFill>
        <p:spPr>
          <a:xfrm>
            <a:off x="3587459" y="4371850"/>
            <a:ext cx="1969088" cy="3556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1"/>
          <p:cNvSpPr txBox="1"/>
          <p:nvPr>
            <p:ph idx="12" type="sldNum"/>
          </p:nvPr>
        </p:nvSpPr>
        <p:spPr>
          <a:xfrm>
            <a:off x="14258" y="47394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003A5D"/>
                </a:solidFill>
              </a:defRPr>
            </a:lvl1pPr>
            <a:lvl2pPr lvl="1" rtl="0">
              <a:buNone/>
              <a:defRPr>
                <a:solidFill>
                  <a:srgbClr val="003A5D"/>
                </a:solidFill>
              </a:defRPr>
            </a:lvl2pPr>
            <a:lvl3pPr lvl="2" rtl="0">
              <a:buNone/>
              <a:defRPr>
                <a:solidFill>
                  <a:srgbClr val="003A5D"/>
                </a:solidFill>
              </a:defRPr>
            </a:lvl3pPr>
            <a:lvl4pPr lvl="3" rtl="0">
              <a:buNone/>
              <a:defRPr>
                <a:solidFill>
                  <a:srgbClr val="003A5D"/>
                </a:solidFill>
              </a:defRPr>
            </a:lvl4pPr>
            <a:lvl5pPr lvl="4" rtl="0">
              <a:buNone/>
              <a:defRPr>
                <a:solidFill>
                  <a:srgbClr val="003A5D"/>
                </a:solidFill>
              </a:defRPr>
            </a:lvl5pPr>
            <a:lvl6pPr lvl="5" rtl="0">
              <a:buNone/>
              <a:defRPr>
                <a:solidFill>
                  <a:srgbClr val="003A5D"/>
                </a:solidFill>
              </a:defRPr>
            </a:lvl6pPr>
            <a:lvl7pPr lvl="6" rtl="0">
              <a:buNone/>
              <a:defRPr>
                <a:solidFill>
                  <a:srgbClr val="003A5D"/>
                </a:solidFill>
              </a:defRPr>
            </a:lvl7pPr>
            <a:lvl8pPr lvl="7" rtl="0">
              <a:buNone/>
              <a:defRPr>
                <a:solidFill>
                  <a:srgbClr val="003A5D"/>
                </a:solidFill>
              </a:defRPr>
            </a:lvl8pPr>
            <a:lvl9pPr lvl="8" rtl="0">
              <a:buNone/>
              <a:defRPr>
                <a:solidFill>
                  <a:srgbClr val="003A5D"/>
                </a:solidFill>
              </a:defRPr>
            </a:lvl9pPr>
          </a:lstStyle>
          <a:p>
            <a:pPr indent="0" lvl="0" marL="0" rtl="0" algn="l">
              <a:spcBef>
                <a:spcPts val="0"/>
              </a:spcBef>
              <a:spcAft>
                <a:spcPts val="0"/>
              </a:spcAft>
              <a:buNone/>
            </a:pPr>
            <a:fld id="{00000000-1234-1234-1234-123412341234}" type="slidenum">
              <a:rPr lang="en"/>
              <a:t>‹#›</a:t>
            </a:fld>
            <a:endParaRPr/>
          </a:p>
        </p:txBody>
      </p:sp>
      <p:pic>
        <p:nvPicPr>
          <p:cNvPr id="55" name="Google Shape;55;p11"/>
          <p:cNvPicPr preferRelativeResize="0"/>
          <p:nvPr/>
        </p:nvPicPr>
        <p:blipFill>
          <a:blip r:embed="rId2">
            <a:alphaModFix/>
          </a:blip>
          <a:stretch>
            <a:fillRect/>
          </a:stretch>
        </p:blipFill>
        <p:spPr>
          <a:xfrm>
            <a:off x="7244375" y="4723225"/>
            <a:ext cx="1813900" cy="327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56" name="Shape 56"/>
        <p:cNvGrpSpPr/>
        <p:nvPr/>
      </p:nvGrpSpPr>
      <p:grpSpPr>
        <a:xfrm>
          <a:off x="0" y="0"/>
          <a:ext cx="0" cy="0"/>
          <a:chOff x="0" y="0"/>
          <a:chExt cx="0" cy="0"/>
        </a:xfrm>
      </p:grpSpPr>
      <p:sp>
        <p:nvSpPr>
          <p:cNvPr id="57" name="Google Shape;57;p12"/>
          <p:cNvSpPr txBox="1"/>
          <p:nvPr>
            <p:ph idx="12" type="sldNum"/>
          </p:nvPr>
        </p:nvSpPr>
        <p:spPr>
          <a:xfrm>
            <a:off x="14258" y="47394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003A5D"/>
                </a:solidFill>
              </a:defRPr>
            </a:lvl1pPr>
            <a:lvl2pPr lvl="1" rtl="0">
              <a:buNone/>
              <a:defRPr>
                <a:solidFill>
                  <a:srgbClr val="003A5D"/>
                </a:solidFill>
              </a:defRPr>
            </a:lvl2pPr>
            <a:lvl3pPr lvl="2" rtl="0">
              <a:buNone/>
              <a:defRPr>
                <a:solidFill>
                  <a:srgbClr val="003A5D"/>
                </a:solidFill>
              </a:defRPr>
            </a:lvl3pPr>
            <a:lvl4pPr lvl="3" rtl="0">
              <a:buNone/>
              <a:defRPr>
                <a:solidFill>
                  <a:srgbClr val="003A5D"/>
                </a:solidFill>
              </a:defRPr>
            </a:lvl4pPr>
            <a:lvl5pPr lvl="4" rtl="0">
              <a:buNone/>
              <a:defRPr>
                <a:solidFill>
                  <a:srgbClr val="003A5D"/>
                </a:solidFill>
              </a:defRPr>
            </a:lvl5pPr>
            <a:lvl6pPr lvl="5" rtl="0">
              <a:buNone/>
              <a:defRPr>
                <a:solidFill>
                  <a:srgbClr val="003A5D"/>
                </a:solidFill>
              </a:defRPr>
            </a:lvl6pPr>
            <a:lvl7pPr lvl="6" rtl="0">
              <a:buNone/>
              <a:defRPr>
                <a:solidFill>
                  <a:srgbClr val="003A5D"/>
                </a:solidFill>
              </a:defRPr>
            </a:lvl7pPr>
            <a:lvl8pPr lvl="7" rtl="0">
              <a:buNone/>
              <a:defRPr>
                <a:solidFill>
                  <a:srgbClr val="003A5D"/>
                </a:solidFill>
              </a:defRPr>
            </a:lvl8pPr>
            <a:lvl9pPr lvl="8" rtl="0">
              <a:buNone/>
              <a:defRPr>
                <a:solidFill>
                  <a:srgbClr val="003A5D"/>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ntent" type="obj">
  <p:cSld name="OBJECT">
    <p:spTree>
      <p:nvGrpSpPr>
        <p:cNvPr id="58" name="Shape 58"/>
        <p:cNvGrpSpPr/>
        <p:nvPr/>
      </p:nvGrpSpPr>
      <p:grpSpPr>
        <a:xfrm>
          <a:off x="0" y="0"/>
          <a:ext cx="0" cy="0"/>
          <a:chOff x="0" y="0"/>
          <a:chExt cx="0" cy="0"/>
        </a:xfrm>
      </p:grpSpPr>
      <p:sp>
        <p:nvSpPr>
          <p:cNvPr id="59" name="Google Shape;59;p13"/>
          <p:cNvSpPr txBox="1"/>
          <p:nvPr>
            <p:ph type="title"/>
          </p:nvPr>
        </p:nvSpPr>
        <p:spPr>
          <a:xfrm>
            <a:off x="344044" y="160953"/>
            <a:ext cx="8456100" cy="342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3A5D"/>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3"/>
          <p:cNvSpPr txBox="1"/>
          <p:nvPr>
            <p:ph idx="1" type="body"/>
          </p:nvPr>
        </p:nvSpPr>
        <p:spPr>
          <a:xfrm>
            <a:off x="344044" y="857250"/>
            <a:ext cx="8456100" cy="3429000"/>
          </a:xfrm>
          <a:prstGeom prst="rect">
            <a:avLst/>
          </a:prstGeom>
          <a:noFill/>
          <a:ln>
            <a:noFill/>
          </a:ln>
        </p:spPr>
        <p:txBody>
          <a:bodyPr anchorCtr="0" anchor="t" bIns="34275" lIns="68575" spcFirstLastPara="1" rIns="68575" wrap="square" tIns="34275">
            <a:noAutofit/>
          </a:bodyPr>
          <a:lstStyle>
            <a:lvl1pPr indent="-317500" lvl="0" marL="457200" rtl="0" algn="l">
              <a:lnSpc>
                <a:spcPct val="150000"/>
              </a:lnSpc>
              <a:spcBef>
                <a:spcPts val="800"/>
              </a:spcBef>
              <a:spcAft>
                <a:spcPts val="0"/>
              </a:spcAft>
              <a:buClr>
                <a:srgbClr val="3F3F3F"/>
              </a:buClr>
              <a:buSzPts val="1400"/>
              <a:buChar char="●"/>
              <a:defRPr/>
            </a:lvl1pPr>
            <a:lvl2pPr indent="-317500" lvl="1" marL="914400" rtl="0" algn="l">
              <a:lnSpc>
                <a:spcPct val="150000"/>
              </a:lnSpc>
              <a:spcBef>
                <a:spcPts val="1600"/>
              </a:spcBef>
              <a:spcAft>
                <a:spcPts val="0"/>
              </a:spcAft>
              <a:buClr>
                <a:srgbClr val="3F3F3F"/>
              </a:buClr>
              <a:buSzPts val="1400"/>
              <a:buChar char="○"/>
              <a:defRPr/>
            </a:lvl2pPr>
            <a:lvl3pPr indent="-317500" lvl="2" marL="1371600" rtl="0" algn="l">
              <a:lnSpc>
                <a:spcPct val="150000"/>
              </a:lnSpc>
              <a:spcBef>
                <a:spcPts val="1600"/>
              </a:spcBef>
              <a:spcAft>
                <a:spcPts val="0"/>
              </a:spcAft>
              <a:buClr>
                <a:srgbClr val="3F3F3F"/>
              </a:buClr>
              <a:buSzPts val="1400"/>
              <a:buChar char="■"/>
              <a:defRPr/>
            </a:lvl3pPr>
            <a:lvl4pPr indent="-317500" lvl="3" marL="1828800" rtl="0" algn="l">
              <a:lnSpc>
                <a:spcPct val="150000"/>
              </a:lnSpc>
              <a:spcBef>
                <a:spcPts val="1600"/>
              </a:spcBef>
              <a:spcAft>
                <a:spcPts val="0"/>
              </a:spcAft>
              <a:buClr>
                <a:srgbClr val="3F3F3F"/>
              </a:buClr>
              <a:buSzPts val="1400"/>
              <a:buChar char="●"/>
              <a:defRPr/>
            </a:lvl4pPr>
            <a:lvl5pPr indent="-317500" lvl="4" marL="2286000" rtl="0" algn="l">
              <a:lnSpc>
                <a:spcPct val="150000"/>
              </a:lnSpc>
              <a:spcBef>
                <a:spcPts val="1600"/>
              </a:spcBef>
              <a:spcAft>
                <a:spcPts val="0"/>
              </a:spcAft>
              <a:buClr>
                <a:srgbClr val="3F3F3F"/>
              </a:buClr>
              <a:buSzPts val="1400"/>
              <a:buChar char="○"/>
              <a:defRPr/>
            </a:lvl5pPr>
            <a:lvl6pPr indent="-317500" lvl="5" marL="2743200" rtl="0" algn="l">
              <a:lnSpc>
                <a:spcPct val="150000"/>
              </a:lnSpc>
              <a:spcBef>
                <a:spcPts val="1600"/>
              </a:spcBef>
              <a:spcAft>
                <a:spcPts val="0"/>
              </a:spcAft>
              <a:buClr>
                <a:schemeClr val="dk1"/>
              </a:buClr>
              <a:buSzPts val="1400"/>
              <a:buChar char="■"/>
              <a:defRPr/>
            </a:lvl6pPr>
            <a:lvl7pPr indent="-317500" lvl="6" marL="3200400" rtl="0" algn="l">
              <a:lnSpc>
                <a:spcPct val="150000"/>
              </a:lnSpc>
              <a:spcBef>
                <a:spcPts val="1600"/>
              </a:spcBef>
              <a:spcAft>
                <a:spcPts val="0"/>
              </a:spcAft>
              <a:buClr>
                <a:schemeClr val="dk1"/>
              </a:buClr>
              <a:buSzPts val="1400"/>
              <a:buChar char="●"/>
              <a:defRPr/>
            </a:lvl7pPr>
            <a:lvl8pPr indent="-317500" lvl="7" marL="3657600" rtl="0" algn="l">
              <a:lnSpc>
                <a:spcPct val="150000"/>
              </a:lnSpc>
              <a:spcBef>
                <a:spcPts val="1600"/>
              </a:spcBef>
              <a:spcAft>
                <a:spcPts val="0"/>
              </a:spcAft>
              <a:buClr>
                <a:schemeClr val="dk1"/>
              </a:buClr>
              <a:buSzPts val="1400"/>
              <a:buChar char="○"/>
              <a:defRPr/>
            </a:lvl8pPr>
            <a:lvl9pPr indent="-317500" lvl="8" marL="4114800" rtl="0" algn="l">
              <a:lnSpc>
                <a:spcPct val="150000"/>
              </a:lnSpc>
              <a:spcBef>
                <a:spcPts val="1600"/>
              </a:spcBef>
              <a:spcAft>
                <a:spcPts val="160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sh Mark">
  <p:cSld name="Title and Content">
    <p:bg>
      <p:bgPr>
        <a:blipFill>
          <a:blip r:embed="rId2">
            <a:alphaModFix/>
          </a:blip>
          <a:stretch>
            <a:fillRect/>
          </a:stretch>
        </a:blipFill>
      </p:bgPr>
    </p:bg>
    <p:spTree>
      <p:nvGrpSpPr>
        <p:cNvPr id="61" name="Shape 6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delte">
  <p:cSld name="Title Only">
    <p:spTree>
      <p:nvGrpSpPr>
        <p:cNvPr id="62" name="Shape 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pic>
        <p:nvPicPr>
          <p:cNvPr id="15" name="Google Shape;15;p3"/>
          <p:cNvPicPr preferRelativeResize="0"/>
          <p:nvPr/>
        </p:nvPicPr>
        <p:blipFill>
          <a:blip r:embed="rId2">
            <a:alphaModFix/>
          </a:blip>
          <a:stretch>
            <a:fillRect/>
          </a:stretch>
        </p:blipFill>
        <p:spPr>
          <a:xfrm>
            <a:off x="7244375" y="4723225"/>
            <a:ext cx="1813900" cy="327650"/>
          </a:xfrm>
          <a:prstGeom prst="rect">
            <a:avLst/>
          </a:prstGeom>
          <a:noFill/>
          <a:ln>
            <a:noFill/>
          </a:ln>
        </p:spPr>
      </p:pic>
      <p:sp>
        <p:nvSpPr>
          <p:cNvPr id="16" name="Google Shape;16;p3"/>
          <p:cNvSpPr txBox="1"/>
          <p:nvPr>
            <p:ph idx="12" type="sldNum"/>
          </p:nvPr>
        </p:nvSpPr>
        <p:spPr>
          <a:xfrm>
            <a:off x="14258" y="47394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003A5D"/>
                </a:solidFill>
              </a:defRPr>
            </a:lvl1pPr>
            <a:lvl2pPr lvl="1" rtl="0">
              <a:buNone/>
              <a:defRPr>
                <a:solidFill>
                  <a:srgbClr val="003A5D"/>
                </a:solidFill>
              </a:defRPr>
            </a:lvl2pPr>
            <a:lvl3pPr lvl="2" rtl="0">
              <a:buNone/>
              <a:defRPr>
                <a:solidFill>
                  <a:srgbClr val="003A5D"/>
                </a:solidFill>
              </a:defRPr>
            </a:lvl3pPr>
            <a:lvl4pPr lvl="3" rtl="0">
              <a:buNone/>
              <a:defRPr>
                <a:solidFill>
                  <a:srgbClr val="003A5D"/>
                </a:solidFill>
              </a:defRPr>
            </a:lvl4pPr>
            <a:lvl5pPr lvl="4" rtl="0">
              <a:buNone/>
              <a:defRPr>
                <a:solidFill>
                  <a:srgbClr val="003A5D"/>
                </a:solidFill>
              </a:defRPr>
            </a:lvl5pPr>
            <a:lvl6pPr lvl="5" rtl="0">
              <a:buNone/>
              <a:defRPr>
                <a:solidFill>
                  <a:srgbClr val="003A5D"/>
                </a:solidFill>
              </a:defRPr>
            </a:lvl6pPr>
            <a:lvl7pPr lvl="6" rtl="0">
              <a:buNone/>
              <a:defRPr>
                <a:solidFill>
                  <a:srgbClr val="003A5D"/>
                </a:solidFill>
              </a:defRPr>
            </a:lvl7pPr>
            <a:lvl8pPr lvl="7" rtl="0">
              <a:buNone/>
              <a:defRPr>
                <a:solidFill>
                  <a:srgbClr val="003A5D"/>
                </a:solidFill>
              </a:defRPr>
            </a:lvl8pPr>
            <a:lvl9pPr lvl="8" rtl="0">
              <a:buNone/>
              <a:defRPr>
                <a:solidFill>
                  <a:srgbClr val="003A5D"/>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id="20" name="Google Shape;20;p4"/>
          <p:cNvPicPr preferRelativeResize="0"/>
          <p:nvPr/>
        </p:nvPicPr>
        <p:blipFill>
          <a:blip r:embed="rId2">
            <a:alphaModFix/>
          </a:blip>
          <a:stretch>
            <a:fillRect/>
          </a:stretch>
        </p:blipFill>
        <p:spPr>
          <a:xfrm>
            <a:off x="0" y="515650"/>
            <a:ext cx="8839199" cy="125326"/>
          </a:xfrm>
          <a:prstGeom prst="rect">
            <a:avLst/>
          </a:prstGeom>
          <a:noFill/>
          <a:ln>
            <a:noFill/>
          </a:ln>
        </p:spPr>
      </p:pic>
      <p:pic>
        <p:nvPicPr>
          <p:cNvPr id="21" name="Google Shape;21;p4"/>
          <p:cNvPicPr preferRelativeResize="0"/>
          <p:nvPr/>
        </p:nvPicPr>
        <p:blipFill>
          <a:blip r:embed="rId3">
            <a:alphaModFix/>
          </a:blip>
          <a:stretch>
            <a:fillRect/>
          </a:stretch>
        </p:blipFill>
        <p:spPr>
          <a:xfrm>
            <a:off x="7244375" y="4723225"/>
            <a:ext cx="1813900" cy="327650"/>
          </a:xfrm>
          <a:prstGeom prst="rect">
            <a:avLst/>
          </a:prstGeom>
          <a:noFill/>
          <a:ln>
            <a:noFill/>
          </a:ln>
        </p:spPr>
      </p:pic>
      <p:sp>
        <p:nvSpPr>
          <p:cNvPr id="22" name="Google Shape;22;p4"/>
          <p:cNvSpPr txBox="1"/>
          <p:nvPr>
            <p:ph idx="12" type="sldNum"/>
          </p:nvPr>
        </p:nvSpPr>
        <p:spPr>
          <a:xfrm>
            <a:off x="14258" y="47394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003A5D"/>
                </a:solidFill>
              </a:defRPr>
            </a:lvl1pPr>
            <a:lvl2pPr lvl="1" rtl="0">
              <a:buNone/>
              <a:defRPr>
                <a:solidFill>
                  <a:srgbClr val="003A5D"/>
                </a:solidFill>
              </a:defRPr>
            </a:lvl2pPr>
            <a:lvl3pPr lvl="2" rtl="0">
              <a:buNone/>
              <a:defRPr>
                <a:solidFill>
                  <a:srgbClr val="003A5D"/>
                </a:solidFill>
              </a:defRPr>
            </a:lvl3pPr>
            <a:lvl4pPr lvl="3" rtl="0">
              <a:buNone/>
              <a:defRPr>
                <a:solidFill>
                  <a:srgbClr val="003A5D"/>
                </a:solidFill>
              </a:defRPr>
            </a:lvl4pPr>
            <a:lvl5pPr lvl="4" rtl="0">
              <a:buNone/>
              <a:defRPr>
                <a:solidFill>
                  <a:srgbClr val="003A5D"/>
                </a:solidFill>
              </a:defRPr>
            </a:lvl5pPr>
            <a:lvl6pPr lvl="5" rtl="0">
              <a:buNone/>
              <a:defRPr>
                <a:solidFill>
                  <a:srgbClr val="003A5D"/>
                </a:solidFill>
              </a:defRPr>
            </a:lvl6pPr>
            <a:lvl7pPr lvl="6" rtl="0">
              <a:buNone/>
              <a:defRPr>
                <a:solidFill>
                  <a:srgbClr val="003A5D"/>
                </a:solidFill>
              </a:defRPr>
            </a:lvl7pPr>
            <a:lvl8pPr lvl="7" rtl="0">
              <a:buNone/>
              <a:defRPr>
                <a:solidFill>
                  <a:srgbClr val="003A5D"/>
                </a:solidFill>
              </a:defRPr>
            </a:lvl8pPr>
            <a:lvl9pPr lvl="8" rtl="0">
              <a:buNone/>
              <a:defRPr>
                <a:solidFill>
                  <a:srgbClr val="003A5D"/>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14258" y="47394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003A5D"/>
                </a:solidFill>
              </a:defRPr>
            </a:lvl1pPr>
            <a:lvl2pPr lvl="1" rtl="0">
              <a:buNone/>
              <a:defRPr>
                <a:solidFill>
                  <a:srgbClr val="003A5D"/>
                </a:solidFill>
              </a:defRPr>
            </a:lvl2pPr>
            <a:lvl3pPr lvl="2" rtl="0">
              <a:buNone/>
              <a:defRPr>
                <a:solidFill>
                  <a:srgbClr val="003A5D"/>
                </a:solidFill>
              </a:defRPr>
            </a:lvl3pPr>
            <a:lvl4pPr lvl="3" rtl="0">
              <a:buNone/>
              <a:defRPr>
                <a:solidFill>
                  <a:srgbClr val="003A5D"/>
                </a:solidFill>
              </a:defRPr>
            </a:lvl4pPr>
            <a:lvl5pPr lvl="4" rtl="0">
              <a:buNone/>
              <a:defRPr>
                <a:solidFill>
                  <a:srgbClr val="003A5D"/>
                </a:solidFill>
              </a:defRPr>
            </a:lvl5pPr>
            <a:lvl6pPr lvl="5" rtl="0">
              <a:buNone/>
              <a:defRPr>
                <a:solidFill>
                  <a:srgbClr val="003A5D"/>
                </a:solidFill>
              </a:defRPr>
            </a:lvl6pPr>
            <a:lvl7pPr lvl="6" rtl="0">
              <a:buNone/>
              <a:defRPr>
                <a:solidFill>
                  <a:srgbClr val="003A5D"/>
                </a:solidFill>
              </a:defRPr>
            </a:lvl7pPr>
            <a:lvl8pPr lvl="7" rtl="0">
              <a:buNone/>
              <a:defRPr>
                <a:solidFill>
                  <a:srgbClr val="003A5D"/>
                </a:solidFill>
              </a:defRPr>
            </a:lvl8pPr>
            <a:lvl9pPr lvl="8" rtl="0">
              <a:buNone/>
              <a:defRPr>
                <a:solidFill>
                  <a:srgbClr val="003A5D"/>
                </a:solidFill>
              </a:defRPr>
            </a:lvl9pPr>
          </a:lstStyle>
          <a:p>
            <a:pPr indent="0" lvl="0" marL="0" rtl="0" algn="l">
              <a:spcBef>
                <a:spcPts val="0"/>
              </a:spcBef>
              <a:spcAft>
                <a:spcPts val="0"/>
              </a:spcAft>
              <a:buNone/>
            </a:pPr>
            <a:fld id="{00000000-1234-1234-1234-123412341234}" type="slidenum">
              <a:rPr lang="en"/>
              <a:t>‹#›</a:t>
            </a:fld>
            <a:endParaRPr/>
          </a:p>
        </p:txBody>
      </p:sp>
      <p:pic>
        <p:nvPicPr>
          <p:cNvPr id="28" name="Google Shape;28;p5"/>
          <p:cNvPicPr preferRelativeResize="0"/>
          <p:nvPr/>
        </p:nvPicPr>
        <p:blipFill>
          <a:blip r:embed="rId2">
            <a:alphaModFix/>
          </a:blip>
          <a:stretch>
            <a:fillRect/>
          </a:stretch>
        </p:blipFill>
        <p:spPr>
          <a:xfrm>
            <a:off x="0" y="515650"/>
            <a:ext cx="8839199" cy="1253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31" name="Google Shape;31;p6"/>
          <p:cNvPicPr preferRelativeResize="0"/>
          <p:nvPr/>
        </p:nvPicPr>
        <p:blipFill>
          <a:blip r:embed="rId2">
            <a:alphaModFix/>
          </a:blip>
          <a:stretch>
            <a:fillRect/>
          </a:stretch>
        </p:blipFill>
        <p:spPr>
          <a:xfrm>
            <a:off x="7244375" y="4723225"/>
            <a:ext cx="1813900" cy="327650"/>
          </a:xfrm>
          <a:prstGeom prst="rect">
            <a:avLst/>
          </a:prstGeom>
          <a:noFill/>
          <a:ln>
            <a:noFill/>
          </a:ln>
        </p:spPr>
      </p:pic>
      <p:sp>
        <p:nvSpPr>
          <p:cNvPr id="32" name="Google Shape;32;p6"/>
          <p:cNvSpPr txBox="1"/>
          <p:nvPr>
            <p:ph idx="12" type="sldNum"/>
          </p:nvPr>
        </p:nvSpPr>
        <p:spPr>
          <a:xfrm>
            <a:off x="14258" y="47394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003A5D"/>
                </a:solidFill>
              </a:defRPr>
            </a:lvl1pPr>
            <a:lvl2pPr lvl="1" rtl="0">
              <a:buNone/>
              <a:defRPr>
                <a:solidFill>
                  <a:srgbClr val="003A5D"/>
                </a:solidFill>
              </a:defRPr>
            </a:lvl2pPr>
            <a:lvl3pPr lvl="2" rtl="0">
              <a:buNone/>
              <a:defRPr>
                <a:solidFill>
                  <a:srgbClr val="003A5D"/>
                </a:solidFill>
              </a:defRPr>
            </a:lvl3pPr>
            <a:lvl4pPr lvl="3" rtl="0">
              <a:buNone/>
              <a:defRPr>
                <a:solidFill>
                  <a:srgbClr val="003A5D"/>
                </a:solidFill>
              </a:defRPr>
            </a:lvl4pPr>
            <a:lvl5pPr lvl="4" rtl="0">
              <a:buNone/>
              <a:defRPr>
                <a:solidFill>
                  <a:srgbClr val="003A5D"/>
                </a:solidFill>
              </a:defRPr>
            </a:lvl5pPr>
            <a:lvl6pPr lvl="5" rtl="0">
              <a:buNone/>
              <a:defRPr>
                <a:solidFill>
                  <a:srgbClr val="003A5D"/>
                </a:solidFill>
              </a:defRPr>
            </a:lvl6pPr>
            <a:lvl7pPr lvl="6" rtl="0">
              <a:buNone/>
              <a:defRPr>
                <a:solidFill>
                  <a:srgbClr val="003A5D"/>
                </a:solidFill>
              </a:defRPr>
            </a:lvl7pPr>
            <a:lvl8pPr lvl="7" rtl="0">
              <a:buNone/>
              <a:defRPr>
                <a:solidFill>
                  <a:srgbClr val="003A5D"/>
                </a:solidFill>
              </a:defRPr>
            </a:lvl8pPr>
            <a:lvl9pPr lvl="8" rtl="0">
              <a:buNone/>
              <a:defRPr>
                <a:solidFill>
                  <a:srgbClr val="003A5D"/>
                </a:solidFill>
              </a:defRPr>
            </a:lvl9pPr>
          </a:lstStyle>
          <a:p>
            <a:pPr indent="0" lvl="0" marL="0" rtl="0" algn="l">
              <a:spcBef>
                <a:spcPts val="0"/>
              </a:spcBef>
              <a:spcAft>
                <a:spcPts val="0"/>
              </a:spcAft>
              <a:buNone/>
            </a:pPr>
            <a:fld id="{00000000-1234-1234-1234-123412341234}" type="slidenum">
              <a:rPr lang="en"/>
              <a:t>‹#›</a:t>
            </a:fld>
            <a:endParaRPr/>
          </a:p>
        </p:txBody>
      </p:sp>
      <p:pic>
        <p:nvPicPr>
          <p:cNvPr id="33" name="Google Shape;33;p6"/>
          <p:cNvPicPr preferRelativeResize="0"/>
          <p:nvPr/>
        </p:nvPicPr>
        <p:blipFill>
          <a:blip r:embed="rId3">
            <a:alphaModFix/>
          </a:blip>
          <a:stretch>
            <a:fillRect/>
          </a:stretch>
        </p:blipFill>
        <p:spPr>
          <a:xfrm>
            <a:off x="0" y="515650"/>
            <a:ext cx="8839199" cy="1253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7"/>
          <p:cNvSpPr txBox="1"/>
          <p:nvPr>
            <p:ph idx="12" type="sldNum"/>
          </p:nvPr>
        </p:nvSpPr>
        <p:spPr>
          <a:xfrm>
            <a:off x="14258" y="47394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003A5D"/>
                </a:solidFill>
              </a:defRPr>
            </a:lvl1pPr>
            <a:lvl2pPr lvl="1" rtl="0">
              <a:buNone/>
              <a:defRPr>
                <a:solidFill>
                  <a:srgbClr val="003A5D"/>
                </a:solidFill>
              </a:defRPr>
            </a:lvl2pPr>
            <a:lvl3pPr lvl="2" rtl="0">
              <a:buNone/>
              <a:defRPr>
                <a:solidFill>
                  <a:srgbClr val="003A5D"/>
                </a:solidFill>
              </a:defRPr>
            </a:lvl3pPr>
            <a:lvl4pPr lvl="3" rtl="0">
              <a:buNone/>
              <a:defRPr>
                <a:solidFill>
                  <a:srgbClr val="003A5D"/>
                </a:solidFill>
              </a:defRPr>
            </a:lvl4pPr>
            <a:lvl5pPr lvl="4" rtl="0">
              <a:buNone/>
              <a:defRPr>
                <a:solidFill>
                  <a:srgbClr val="003A5D"/>
                </a:solidFill>
              </a:defRPr>
            </a:lvl5pPr>
            <a:lvl6pPr lvl="5" rtl="0">
              <a:buNone/>
              <a:defRPr>
                <a:solidFill>
                  <a:srgbClr val="003A5D"/>
                </a:solidFill>
              </a:defRPr>
            </a:lvl6pPr>
            <a:lvl7pPr lvl="6" rtl="0">
              <a:buNone/>
              <a:defRPr>
                <a:solidFill>
                  <a:srgbClr val="003A5D"/>
                </a:solidFill>
              </a:defRPr>
            </a:lvl7pPr>
            <a:lvl8pPr lvl="7" rtl="0">
              <a:buNone/>
              <a:defRPr>
                <a:solidFill>
                  <a:srgbClr val="003A5D"/>
                </a:solidFill>
              </a:defRPr>
            </a:lvl8pPr>
            <a:lvl9pPr lvl="8" rtl="0">
              <a:buNone/>
              <a:defRPr>
                <a:solidFill>
                  <a:srgbClr val="003A5D"/>
                </a:solidFill>
              </a:defRPr>
            </a:lvl9pPr>
          </a:lstStyle>
          <a:p>
            <a:pPr indent="0" lvl="0" marL="0" rtl="0" algn="l">
              <a:spcBef>
                <a:spcPts val="0"/>
              </a:spcBef>
              <a:spcAft>
                <a:spcPts val="0"/>
              </a:spcAft>
              <a:buNone/>
            </a:pPr>
            <a:fld id="{00000000-1234-1234-1234-123412341234}" type="slidenum">
              <a:rPr lang="en"/>
              <a:t>‹#›</a:t>
            </a:fld>
            <a:endParaRPr/>
          </a:p>
        </p:txBody>
      </p:sp>
      <p:pic>
        <p:nvPicPr>
          <p:cNvPr id="37" name="Google Shape;37;p7"/>
          <p:cNvPicPr preferRelativeResize="0"/>
          <p:nvPr/>
        </p:nvPicPr>
        <p:blipFill>
          <a:blip r:embed="rId2">
            <a:alphaModFix/>
          </a:blip>
          <a:stretch>
            <a:fillRect/>
          </a:stretch>
        </p:blipFill>
        <p:spPr>
          <a:xfrm>
            <a:off x="7244375" y="4723225"/>
            <a:ext cx="1813900" cy="3276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 name="Google Shape;43;p8"/>
          <p:cNvSpPr txBox="1"/>
          <p:nvPr>
            <p:ph idx="12" type="sldNum"/>
          </p:nvPr>
        </p:nvSpPr>
        <p:spPr>
          <a:xfrm>
            <a:off x="14258" y="47394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003A5D"/>
                </a:solidFill>
              </a:defRPr>
            </a:lvl1pPr>
            <a:lvl2pPr lvl="1" rtl="0">
              <a:buNone/>
              <a:defRPr>
                <a:solidFill>
                  <a:srgbClr val="003A5D"/>
                </a:solidFill>
              </a:defRPr>
            </a:lvl2pPr>
            <a:lvl3pPr lvl="2" rtl="0">
              <a:buNone/>
              <a:defRPr>
                <a:solidFill>
                  <a:srgbClr val="003A5D"/>
                </a:solidFill>
              </a:defRPr>
            </a:lvl3pPr>
            <a:lvl4pPr lvl="3" rtl="0">
              <a:buNone/>
              <a:defRPr>
                <a:solidFill>
                  <a:srgbClr val="003A5D"/>
                </a:solidFill>
              </a:defRPr>
            </a:lvl4pPr>
            <a:lvl5pPr lvl="4" rtl="0">
              <a:buNone/>
              <a:defRPr>
                <a:solidFill>
                  <a:srgbClr val="003A5D"/>
                </a:solidFill>
              </a:defRPr>
            </a:lvl5pPr>
            <a:lvl6pPr lvl="5" rtl="0">
              <a:buNone/>
              <a:defRPr>
                <a:solidFill>
                  <a:srgbClr val="003A5D"/>
                </a:solidFill>
              </a:defRPr>
            </a:lvl6pPr>
            <a:lvl7pPr lvl="6" rtl="0">
              <a:buNone/>
              <a:defRPr>
                <a:solidFill>
                  <a:srgbClr val="003A5D"/>
                </a:solidFill>
              </a:defRPr>
            </a:lvl7pPr>
            <a:lvl8pPr lvl="7" rtl="0">
              <a:buNone/>
              <a:defRPr>
                <a:solidFill>
                  <a:srgbClr val="003A5D"/>
                </a:solidFill>
              </a:defRPr>
            </a:lvl8pPr>
            <a:lvl9pPr lvl="8" rtl="0">
              <a:buNone/>
              <a:defRPr>
                <a:solidFill>
                  <a:srgbClr val="003A5D"/>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6" name="Google Shape;46;p9"/>
          <p:cNvSpPr txBox="1"/>
          <p:nvPr>
            <p:ph idx="12" type="sldNum"/>
          </p:nvPr>
        </p:nvSpPr>
        <p:spPr>
          <a:xfrm>
            <a:off x="14258" y="47394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003A5D"/>
                </a:solidFill>
              </a:defRPr>
            </a:lvl1pPr>
            <a:lvl2pPr lvl="1" rtl="0">
              <a:buNone/>
              <a:defRPr>
                <a:solidFill>
                  <a:srgbClr val="003A5D"/>
                </a:solidFill>
              </a:defRPr>
            </a:lvl2pPr>
            <a:lvl3pPr lvl="2" rtl="0">
              <a:buNone/>
              <a:defRPr>
                <a:solidFill>
                  <a:srgbClr val="003A5D"/>
                </a:solidFill>
              </a:defRPr>
            </a:lvl3pPr>
            <a:lvl4pPr lvl="3" rtl="0">
              <a:buNone/>
              <a:defRPr>
                <a:solidFill>
                  <a:srgbClr val="003A5D"/>
                </a:solidFill>
              </a:defRPr>
            </a:lvl4pPr>
            <a:lvl5pPr lvl="4" rtl="0">
              <a:buNone/>
              <a:defRPr>
                <a:solidFill>
                  <a:srgbClr val="003A5D"/>
                </a:solidFill>
              </a:defRPr>
            </a:lvl5pPr>
            <a:lvl6pPr lvl="5" rtl="0">
              <a:buNone/>
              <a:defRPr>
                <a:solidFill>
                  <a:srgbClr val="003A5D"/>
                </a:solidFill>
              </a:defRPr>
            </a:lvl6pPr>
            <a:lvl7pPr lvl="6" rtl="0">
              <a:buNone/>
              <a:defRPr>
                <a:solidFill>
                  <a:srgbClr val="003A5D"/>
                </a:solidFill>
              </a:defRPr>
            </a:lvl7pPr>
            <a:lvl8pPr lvl="7" rtl="0">
              <a:buNone/>
              <a:defRPr>
                <a:solidFill>
                  <a:srgbClr val="003A5D"/>
                </a:solidFill>
              </a:defRPr>
            </a:lvl8pPr>
            <a:lvl9pPr lvl="8" rtl="0">
              <a:buNone/>
              <a:defRPr>
                <a:solidFill>
                  <a:srgbClr val="003A5D"/>
                </a:solidFill>
              </a:defRPr>
            </a:lvl9pPr>
          </a:lstStyle>
          <a:p>
            <a:pPr indent="0" lvl="0" marL="0" rtl="0" algn="l">
              <a:spcBef>
                <a:spcPts val="0"/>
              </a:spcBef>
              <a:spcAft>
                <a:spcPts val="0"/>
              </a:spcAft>
              <a:buNone/>
            </a:pPr>
            <a:fld id="{00000000-1234-1234-1234-123412341234}" type="slidenum">
              <a:rPr lang="en"/>
              <a:t>‹#›</a:t>
            </a:fld>
            <a:endParaRPr/>
          </a:p>
        </p:txBody>
      </p:sp>
      <p:pic>
        <p:nvPicPr>
          <p:cNvPr id="47" name="Google Shape;47;p9"/>
          <p:cNvPicPr preferRelativeResize="0"/>
          <p:nvPr/>
        </p:nvPicPr>
        <p:blipFill>
          <a:blip r:embed="rId2">
            <a:alphaModFix/>
          </a:blip>
          <a:stretch>
            <a:fillRect/>
          </a:stretch>
        </p:blipFill>
        <p:spPr>
          <a:xfrm>
            <a:off x="7244375" y="4723225"/>
            <a:ext cx="1813900" cy="3276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0"/>
          <p:cNvSpPr txBox="1"/>
          <p:nvPr>
            <p:ph idx="12" type="sldNum"/>
          </p:nvPr>
        </p:nvSpPr>
        <p:spPr>
          <a:xfrm>
            <a:off x="14258" y="47394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rgbClr val="003A5D"/>
                </a:solidFill>
              </a:defRPr>
            </a:lvl1pPr>
            <a:lvl2pPr lvl="1" rtl="0">
              <a:buNone/>
              <a:defRPr>
                <a:solidFill>
                  <a:srgbClr val="003A5D"/>
                </a:solidFill>
              </a:defRPr>
            </a:lvl2pPr>
            <a:lvl3pPr lvl="2" rtl="0">
              <a:buNone/>
              <a:defRPr>
                <a:solidFill>
                  <a:srgbClr val="003A5D"/>
                </a:solidFill>
              </a:defRPr>
            </a:lvl3pPr>
            <a:lvl4pPr lvl="3" rtl="0">
              <a:buNone/>
              <a:defRPr>
                <a:solidFill>
                  <a:srgbClr val="003A5D"/>
                </a:solidFill>
              </a:defRPr>
            </a:lvl4pPr>
            <a:lvl5pPr lvl="4" rtl="0">
              <a:buNone/>
              <a:defRPr>
                <a:solidFill>
                  <a:srgbClr val="003A5D"/>
                </a:solidFill>
              </a:defRPr>
            </a:lvl5pPr>
            <a:lvl6pPr lvl="5" rtl="0">
              <a:buNone/>
              <a:defRPr>
                <a:solidFill>
                  <a:srgbClr val="003A5D"/>
                </a:solidFill>
              </a:defRPr>
            </a:lvl6pPr>
            <a:lvl7pPr lvl="6" rtl="0">
              <a:buNone/>
              <a:defRPr>
                <a:solidFill>
                  <a:srgbClr val="003A5D"/>
                </a:solidFill>
              </a:defRPr>
            </a:lvl7pPr>
            <a:lvl8pPr lvl="7" rtl="0">
              <a:buNone/>
              <a:defRPr>
                <a:solidFill>
                  <a:srgbClr val="003A5D"/>
                </a:solidFill>
              </a:defRPr>
            </a:lvl8pPr>
            <a:lvl9pPr lvl="8" rtl="0">
              <a:buNone/>
              <a:defRPr>
                <a:solidFill>
                  <a:srgbClr val="003A5D"/>
                </a:solidFill>
              </a:defRPr>
            </a:lvl9pPr>
          </a:lstStyle>
          <a:p>
            <a:pPr indent="0" lvl="0" marL="0" rtl="0" algn="l">
              <a:spcBef>
                <a:spcPts val="0"/>
              </a:spcBef>
              <a:spcAft>
                <a:spcPts val="0"/>
              </a:spcAft>
              <a:buNone/>
            </a:pPr>
            <a:fld id="{00000000-1234-1234-1234-123412341234}" type="slidenum">
              <a:rPr lang="en"/>
              <a:t>‹#›</a:t>
            </a:fld>
            <a:endParaRPr/>
          </a:p>
        </p:txBody>
      </p:sp>
      <p:pic>
        <p:nvPicPr>
          <p:cNvPr id="52" name="Google Shape;52;p10"/>
          <p:cNvPicPr preferRelativeResize="0"/>
          <p:nvPr/>
        </p:nvPicPr>
        <p:blipFill>
          <a:blip r:embed="rId2">
            <a:alphaModFix/>
          </a:blip>
          <a:stretch>
            <a:fillRect/>
          </a:stretch>
        </p:blipFill>
        <p:spPr>
          <a:xfrm>
            <a:off x="7244375" y="4723225"/>
            <a:ext cx="1813900" cy="327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217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003A5D"/>
              </a:buClr>
              <a:buSzPts val="2800"/>
              <a:buNone/>
              <a:defRPr sz="2800">
                <a:solidFill>
                  <a:srgbClr val="003A5D"/>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8476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003A5D"/>
              </a:buClr>
              <a:buSzPts val="1800"/>
              <a:buChar char="●"/>
              <a:defRPr sz="1800">
                <a:solidFill>
                  <a:srgbClr val="003A5D"/>
                </a:solidFill>
              </a:defRPr>
            </a:lvl1pPr>
            <a:lvl2pPr indent="-317500" lvl="1" marL="914400">
              <a:lnSpc>
                <a:spcPct val="115000"/>
              </a:lnSpc>
              <a:spcBef>
                <a:spcPts val="1600"/>
              </a:spcBef>
              <a:spcAft>
                <a:spcPts val="0"/>
              </a:spcAft>
              <a:buClr>
                <a:srgbClr val="003A5D"/>
              </a:buClr>
              <a:buSzPts val="1400"/>
              <a:buChar char="○"/>
              <a:defRPr>
                <a:solidFill>
                  <a:srgbClr val="003A5D"/>
                </a:solidFill>
              </a:defRPr>
            </a:lvl2pPr>
            <a:lvl3pPr indent="-317500" lvl="2" marL="1371600">
              <a:lnSpc>
                <a:spcPct val="115000"/>
              </a:lnSpc>
              <a:spcBef>
                <a:spcPts val="1600"/>
              </a:spcBef>
              <a:spcAft>
                <a:spcPts val="0"/>
              </a:spcAft>
              <a:buClr>
                <a:srgbClr val="003A5D"/>
              </a:buClr>
              <a:buSzPts val="1400"/>
              <a:buChar char="■"/>
              <a:defRPr>
                <a:solidFill>
                  <a:srgbClr val="003A5D"/>
                </a:solidFill>
              </a:defRPr>
            </a:lvl3pPr>
            <a:lvl4pPr indent="-317500" lvl="3" marL="1828800">
              <a:lnSpc>
                <a:spcPct val="115000"/>
              </a:lnSpc>
              <a:spcBef>
                <a:spcPts val="1600"/>
              </a:spcBef>
              <a:spcAft>
                <a:spcPts val="0"/>
              </a:spcAft>
              <a:buClr>
                <a:srgbClr val="003A5D"/>
              </a:buClr>
              <a:buSzPts val="1400"/>
              <a:buChar char="●"/>
              <a:defRPr>
                <a:solidFill>
                  <a:srgbClr val="003A5D"/>
                </a:solidFill>
              </a:defRPr>
            </a:lvl4pPr>
            <a:lvl5pPr indent="-317500" lvl="4" marL="2286000">
              <a:lnSpc>
                <a:spcPct val="115000"/>
              </a:lnSpc>
              <a:spcBef>
                <a:spcPts val="1600"/>
              </a:spcBef>
              <a:spcAft>
                <a:spcPts val="0"/>
              </a:spcAft>
              <a:buClr>
                <a:srgbClr val="003A5D"/>
              </a:buClr>
              <a:buSzPts val="1400"/>
              <a:buChar char="○"/>
              <a:defRPr>
                <a:solidFill>
                  <a:srgbClr val="003A5D"/>
                </a:solidFill>
              </a:defRPr>
            </a:lvl5pPr>
            <a:lvl6pPr indent="-317500" lvl="5" marL="2743200">
              <a:lnSpc>
                <a:spcPct val="115000"/>
              </a:lnSpc>
              <a:spcBef>
                <a:spcPts val="1600"/>
              </a:spcBef>
              <a:spcAft>
                <a:spcPts val="0"/>
              </a:spcAft>
              <a:buClr>
                <a:srgbClr val="003A5D"/>
              </a:buClr>
              <a:buSzPts val="1400"/>
              <a:buChar char="■"/>
              <a:defRPr>
                <a:solidFill>
                  <a:srgbClr val="003A5D"/>
                </a:solidFill>
              </a:defRPr>
            </a:lvl6pPr>
            <a:lvl7pPr indent="-317500" lvl="6" marL="3200400">
              <a:lnSpc>
                <a:spcPct val="115000"/>
              </a:lnSpc>
              <a:spcBef>
                <a:spcPts val="1600"/>
              </a:spcBef>
              <a:spcAft>
                <a:spcPts val="0"/>
              </a:spcAft>
              <a:buClr>
                <a:srgbClr val="003A5D"/>
              </a:buClr>
              <a:buSzPts val="1400"/>
              <a:buChar char="●"/>
              <a:defRPr>
                <a:solidFill>
                  <a:srgbClr val="003A5D"/>
                </a:solidFill>
              </a:defRPr>
            </a:lvl7pPr>
            <a:lvl8pPr indent="-317500" lvl="7" marL="3657600">
              <a:lnSpc>
                <a:spcPct val="115000"/>
              </a:lnSpc>
              <a:spcBef>
                <a:spcPts val="1600"/>
              </a:spcBef>
              <a:spcAft>
                <a:spcPts val="0"/>
              </a:spcAft>
              <a:buClr>
                <a:srgbClr val="003A5D"/>
              </a:buClr>
              <a:buSzPts val="1400"/>
              <a:buChar char="○"/>
              <a:defRPr>
                <a:solidFill>
                  <a:srgbClr val="003A5D"/>
                </a:solidFill>
              </a:defRPr>
            </a:lvl8pPr>
            <a:lvl9pPr indent="-317500" lvl="8" marL="4114800">
              <a:lnSpc>
                <a:spcPct val="115000"/>
              </a:lnSpc>
              <a:spcBef>
                <a:spcPts val="1600"/>
              </a:spcBef>
              <a:spcAft>
                <a:spcPts val="1600"/>
              </a:spcAft>
              <a:buClr>
                <a:srgbClr val="003A5D"/>
              </a:buClr>
              <a:buSzPts val="1400"/>
              <a:buChar char="■"/>
              <a:defRPr>
                <a:solidFill>
                  <a:srgbClr val="003A5D"/>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gif"/><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mailto:bill.hereth@wfrc.utah.gov" TargetMode="External"/><Relationship Id="rId4" Type="http://schemas.openxmlformats.org/officeDocument/2006/relationships/hyperlink" Target="mailto:suzie.swim@wfrc.utah.gov" TargetMode="External"/><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23.png"/></Relationships>
</file>

<file path=ppt/slides/_rels/slide6.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8.png"/><Relationship Id="rId12"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6"/>
          <p:cNvSpPr txBox="1"/>
          <p:nvPr>
            <p:ph type="ctrTitle"/>
          </p:nvPr>
        </p:nvSpPr>
        <p:spPr>
          <a:xfrm>
            <a:off x="311850" y="1283300"/>
            <a:ext cx="8520600" cy="10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023C5B"/>
                </a:solidFill>
                <a:latin typeface="Roboto"/>
                <a:ea typeface="Roboto"/>
                <a:cs typeface="Roboto"/>
                <a:sym typeface="Roboto"/>
              </a:rPr>
              <a:t>Uncovering Insights in </a:t>
            </a:r>
            <a:r>
              <a:rPr b="1" lang="en" sz="3600">
                <a:solidFill>
                  <a:srgbClr val="023C5B"/>
                </a:solidFill>
                <a:latin typeface="Roboto"/>
                <a:ea typeface="Roboto"/>
                <a:cs typeface="Roboto"/>
                <a:sym typeface="Roboto"/>
              </a:rPr>
              <a:t>Model Output</a:t>
            </a:r>
            <a:endParaRPr b="1" sz="3600">
              <a:solidFill>
                <a:srgbClr val="023C5B"/>
              </a:solidFill>
              <a:latin typeface="Roboto"/>
              <a:ea typeface="Roboto"/>
              <a:cs typeface="Roboto"/>
              <a:sym typeface="Roboto"/>
            </a:endParaRPr>
          </a:p>
          <a:p>
            <a:pPr indent="0" lvl="0" marL="0" rtl="0" algn="ctr">
              <a:spcBef>
                <a:spcPts val="0"/>
              </a:spcBef>
              <a:spcAft>
                <a:spcPts val="0"/>
              </a:spcAft>
              <a:buNone/>
            </a:pPr>
            <a:r>
              <a:rPr lang="en" sz="2700">
                <a:solidFill>
                  <a:srgbClr val="023C5B"/>
                </a:solidFill>
                <a:latin typeface="Roboto Light"/>
                <a:ea typeface="Roboto Light"/>
                <a:cs typeface="Roboto Light"/>
                <a:sym typeface="Roboto Light"/>
              </a:rPr>
              <a:t>Interactive Web-Based Visualization Tool for Planners</a:t>
            </a:r>
            <a:endParaRPr sz="2700">
              <a:solidFill>
                <a:srgbClr val="023C5B"/>
              </a:solidFill>
              <a:latin typeface="Roboto Light"/>
              <a:ea typeface="Roboto Light"/>
              <a:cs typeface="Roboto Light"/>
              <a:sym typeface="Roboto Light"/>
            </a:endParaRPr>
          </a:p>
        </p:txBody>
      </p:sp>
      <p:sp>
        <p:nvSpPr>
          <p:cNvPr id="68" name="Google Shape;68;p16"/>
          <p:cNvSpPr txBox="1"/>
          <p:nvPr>
            <p:ph type="ctrTitle"/>
          </p:nvPr>
        </p:nvSpPr>
        <p:spPr>
          <a:xfrm>
            <a:off x="311688" y="2470961"/>
            <a:ext cx="85206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rgbClr val="023C5B"/>
                </a:solidFill>
                <a:latin typeface="Roboto Light"/>
                <a:ea typeface="Roboto Light"/>
                <a:cs typeface="Roboto Light"/>
                <a:sym typeface="Roboto Light"/>
              </a:rPr>
              <a:t>Suzie Swim — Bill Hereth</a:t>
            </a:r>
            <a:endParaRPr sz="1900">
              <a:solidFill>
                <a:srgbClr val="023C5B"/>
              </a:solidFill>
              <a:latin typeface="Roboto Light"/>
              <a:ea typeface="Roboto Light"/>
              <a:cs typeface="Roboto Light"/>
              <a:sym typeface="Roboto Light"/>
            </a:endParaRPr>
          </a:p>
        </p:txBody>
      </p:sp>
      <p:pic>
        <p:nvPicPr>
          <p:cNvPr id="69" name="Google Shape;69;p16"/>
          <p:cNvPicPr preferRelativeResize="0"/>
          <p:nvPr/>
        </p:nvPicPr>
        <p:blipFill rotWithShape="1">
          <a:blip r:embed="rId3">
            <a:alphaModFix/>
          </a:blip>
          <a:srcRect b="32595" l="0" r="0" t="38350"/>
          <a:stretch/>
        </p:blipFill>
        <p:spPr>
          <a:xfrm>
            <a:off x="2827600" y="3734851"/>
            <a:ext cx="3488783" cy="1013626"/>
          </a:xfrm>
          <a:prstGeom prst="rect">
            <a:avLst/>
          </a:prstGeom>
          <a:noFill/>
          <a:ln>
            <a:noFill/>
          </a:ln>
        </p:spPr>
      </p:pic>
      <p:pic>
        <p:nvPicPr>
          <p:cNvPr id="70" name="Google Shape;70;p16"/>
          <p:cNvPicPr preferRelativeResize="0"/>
          <p:nvPr/>
        </p:nvPicPr>
        <p:blipFill>
          <a:blip r:embed="rId4">
            <a:alphaModFix/>
          </a:blip>
          <a:stretch>
            <a:fillRect/>
          </a:stretch>
        </p:blipFill>
        <p:spPr>
          <a:xfrm>
            <a:off x="6877925" y="2504450"/>
            <a:ext cx="2186125" cy="2186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490250" y="450150"/>
            <a:ext cx="5862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100"/>
              <a:t>Let’s keep talking over at the </a:t>
            </a:r>
            <a:br>
              <a:rPr b="1" lang="en" sz="3100"/>
            </a:br>
            <a:r>
              <a:rPr b="1" lang="en" sz="3100"/>
              <a:t>BOB DYLAN table!</a:t>
            </a:r>
            <a:endParaRPr b="1" sz="3100"/>
          </a:p>
          <a:p>
            <a:pPr indent="0" lvl="0" marL="0" rtl="0" algn="l">
              <a:lnSpc>
                <a:spcPct val="115000"/>
              </a:lnSpc>
              <a:spcBef>
                <a:spcPts val="2000"/>
              </a:spcBef>
              <a:spcAft>
                <a:spcPts val="0"/>
              </a:spcAft>
              <a:buNone/>
            </a:pPr>
            <a:r>
              <a:rPr lang="en" sz="2800"/>
              <a:t>How can you improve your visualizations?</a:t>
            </a:r>
            <a:endParaRPr sz="2800"/>
          </a:p>
          <a:p>
            <a:pPr indent="0" lvl="0" marL="0" rtl="0" algn="l">
              <a:lnSpc>
                <a:spcPct val="115000"/>
              </a:lnSpc>
              <a:spcBef>
                <a:spcPts val="0"/>
              </a:spcBef>
              <a:spcAft>
                <a:spcPts val="0"/>
              </a:spcAft>
              <a:buNone/>
            </a:pPr>
            <a:r>
              <a:t/>
            </a:r>
            <a:endParaRPr sz="2800"/>
          </a:p>
          <a:p>
            <a:pPr indent="0" lvl="0" marL="0" rtl="0" algn="l">
              <a:lnSpc>
                <a:spcPct val="115000"/>
              </a:lnSpc>
              <a:spcBef>
                <a:spcPts val="0"/>
              </a:spcBef>
              <a:spcAft>
                <a:spcPts val="0"/>
              </a:spcAft>
              <a:buNone/>
            </a:pPr>
            <a:r>
              <a:rPr lang="en" sz="2000"/>
              <a:t>Bill Hereth — </a:t>
            </a:r>
            <a:r>
              <a:rPr lang="en" sz="2000" u="sng">
                <a:solidFill>
                  <a:schemeClr val="hlink"/>
                </a:solidFill>
                <a:hlinkClick r:id="rId3"/>
              </a:rPr>
              <a:t>bill.hereth@wfrc.utah.gov</a:t>
            </a:r>
            <a:endParaRPr sz="2000"/>
          </a:p>
          <a:p>
            <a:pPr indent="0" lvl="0" marL="0" rtl="0" algn="l">
              <a:lnSpc>
                <a:spcPct val="115000"/>
              </a:lnSpc>
              <a:spcBef>
                <a:spcPts val="0"/>
              </a:spcBef>
              <a:spcAft>
                <a:spcPts val="0"/>
              </a:spcAft>
              <a:buNone/>
            </a:pPr>
            <a:r>
              <a:rPr lang="en" sz="2000"/>
              <a:t>Suzie Swim — </a:t>
            </a:r>
            <a:r>
              <a:rPr lang="en" sz="2000" u="sng">
                <a:solidFill>
                  <a:schemeClr val="hlink"/>
                </a:solidFill>
                <a:hlinkClick r:id="rId4"/>
              </a:rPr>
              <a:t>suzie.swim@wfrc.utah.gov</a:t>
            </a:r>
            <a:endParaRPr sz="2000"/>
          </a:p>
        </p:txBody>
      </p:sp>
      <p:pic>
        <p:nvPicPr>
          <p:cNvPr id="153" name="Google Shape;153;p25"/>
          <p:cNvPicPr preferRelativeResize="0"/>
          <p:nvPr/>
        </p:nvPicPr>
        <p:blipFill>
          <a:blip r:embed="rId5">
            <a:alphaModFix/>
          </a:blip>
          <a:stretch>
            <a:fillRect/>
          </a:stretch>
        </p:blipFill>
        <p:spPr>
          <a:xfrm>
            <a:off x="6858800" y="1932538"/>
            <a:ext cx="1909325" cy="127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7"/>
          <p:cNvPicPr preferRelativeResize="0"/>
          <p:nvPr/>
        </p:nvPicPr>
        <p:blipFill>
          <a:blip r:embed="rId3">
            <a:alphaModFix/>
          </a:blip>
          <a:stretch>
            <a:fillRect/>
          </a:stretch>
        </p:blipFill>
        <p:spPr>
          <a:xfrm>
            <a:off x="209975" y="152400"/>
            <a:ext cx="3225800" cy="4838700"/>
          </a:xfrm>
          <a:prstGeom prst="rect">
            <a:avLst/>
          </a:prstGeom>
          <a:noFill/>
          <a:ln>
            <a:noFill/>
          </a:ln>
        </p:spPr>
      </p:pic>
      <p:sp>
        <p:nvSpPr>
          <p:cNvPr id="76" name="Google Shape;76;p17"/>
          <p:cNvSpPr txBox="1"/>
          <p:nvPr>
            <p:ph idx="4294967295" type="title"/>
          </p:nvPr>
        </p:nvSpPr>
        <p:spPr>
          <a:xfrm>
            <a:off x="3700425" y="1251575"/>
            <a:ext cx="4899600" cy="26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Roboto"/>
                <a:ea typeface="Roboto"/>
                <a:cs typeface="Roboto"/>
                <a:sym typeface="Roboto"/>
              </a:rPr>
              <a:t>A Monumental Task</a:t>
            </a:r>
            <a:r>
              <a:rPr b="1" lang="en" sz="3600">
                <a:latin typeface="Roboto"/>
                <a:ea typeface="Roboto"/>
                <a:cs typeface="Roboto"/>
                <a:sym typeface="Roboto"/>
              </a:rPr>
              <a:t>!</a:t>
            </a:r>
            <a:endParaRPr b="1" sz="3600">
              <a:latin typeface="Roboto"/>
              <a:ea typeface="Roboto"/>
              <a:cs typeface="Roboto"/>
              <a:sym typeface="Roboto"/>
            </a:endParaRPr>
          </a:p>
          <a:p>
            <a:pPr indent="0" lvl="0" marL="0" rtl="0" algn="l">
              <a:spcBef>
                <a:spcPts val="2000"/>
              </a:spcBef>
              <a:spcAft>
                <a:spcPts val="0"/>
              </a:spcAft>
              <a:buNone/>
            </a:pPr>
            <a:r>
              <a:rPr lang="en">
                <a:latin typeface="Roboto"/>
                <a:ea typeface="Roboto"/>
                <a:cs typeface="Roboto"/>
                <a:sym typeface="Roboto"/>
              </a:rPr>
              <a:t>A single run of </a:t>
            </a:r>
            <a:r>
              <a:rPr lang="en">
                <a:latin typeface="Roboto"/>
                <a:ea typeface="Roboto"/>
                <a:cs typeface="Roboto"/>
                <a:sym typeface="Roboto"/>
              </a:rPr>
              <a:t>our </a:t>
            </a:r>
            <a:r>
              <a:rPr lang="en">
                <a:latin typeface="Roboto"/>
                <a:ea typeface="Roboto"/>
                <a:cs typeface="Roboto"/>
                <a:sym typeface="Roboto"/>
              </a:rPr>
              <a:t>trip-based</a:t>
            </a:r>
            <a:br>
              <a:rPr lang="en">
                <a:latin typeface="Roboto"/>
                <a:ea typeface="Roboto"/>
                <a:cs typeface="Roboto"/>
                <a:sym typeface="Roboto"/>
              </a:rPr>
            </a:br>
            <a:r>
              <a:rPr lang="en">
                <a:latin typeface="Roboto"/>
                <a:ea typeface="Roboto"/>
                <a:cs typeface="Roboto"/>
                <a:sym typeface="Roboto"/>
              </a:rPr>
              <a:t>Travel Demand Model generates </a:t>
            </a:r>
            <a:r>
              <a:rPr b="1" lang="en">
                <a:latin typeface="Roboto"/>
                <a:ea typeface="Roboto"/>
                <a:cs typeface="Roboto"/>
                <a:sym typeface="Roboto"/>
              </a:rPr>
              <a:t>16 GB</a:t>
            </a:r>
            <a:r>
              <a:rPr lang="en">
                <a:latin typeface="Roboto"/>
                <a:ea typeface="Roboto"/>
                <a:cs typeface="Roboto"/>
                <a:sym typeface="Roboto"/>
              </a:rPr>
              <a:t> of data</a:t>
            </a:r>
            <a:endParaRPr b="1" sz="3600">
              <a:latin typeface="Roboto"/>
              <a:ea typeface="Roboto"/>
              <a:cs typeface="Roboto"/>
              <a:sym typeface="Roboto"/>
            </a:endParaRPr>
          </a:p>
          <a:p>
            <a:pPr indent="0" lvl="0" marL="0" rtl="0" algn="l">
              <a:spcBef>
                <a:spcPts val="2000"/>
              </a:spcBef>
              <a:spcAft>
                <a:spcPts val="0"/>
              </a:spcAft>
              <a:buNone/>
            </a:pPr>
            <a:r>
              <a:t/>
            </a:r>
            <a:endParaRPr b="1" sz="3600">
              <a:latin typeface="Roboto"/>
              <a:ea typeface="Roboto"/>
              <a:cs typeface="Roboto"/>
              <a:sym typeface="Roboto"/>
            </a:endParaRPr>
          </a:p>
          <a:p>
            <a:pPr indent="0" lvl="0" marL="0" rtl="0" algn="l">
              <a:spcBef>
                <a:spcPts val="2000"/>
              </a:spcBef>
              <a:spcAft>
                <a:spcPts val="2000"/>
              </a:spcAft>
              <a:buNone/>
            </a:pPr>
            <a:r>
              <a:t/>
            </a:r>
            <a:endParaRPr b="1" sz="36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ph type="title"/>
          </p:nvPr>
        </p:nvSpPr>
        <p:spPr>
          <a:xfrm>
            <a:off x="194950" y="813064"/>
            <a:ext cx="8520600" cy="29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800">
                <a:latin typeface="Roboto"/>
                <a:ea typeface="Roboto"/>
                <a:cs typeface="Roboto"/>
                <a:sym typeface="Roboto"/>
              </a:rPr>
              <a:t>What do you use to visualize model outputs?</a:t>
            </a:r>
            <a:endParaRPr b="1" sz="5800">
              <a:latin typeface="Roboto"/>
              <a:ea typeface="Roboto"/>
              <a:cs typeface="Roboto"/>
              <a:sym typeface="Roboto"/>
            </a:endParaRPr>
          </a:p>
        </p:txBody>
      </p:sp>
      <p:pic>
        <p:nvPicPr>
          <p:cNvPr id="82" name="Google Shape;82;p18"/>
          <p:cNvPicPr preferRelativeResize="0"/>
          <p:nvPr/>
        </p:nvPicPr>
        <p:blipFill>
          <a:blip r:embed="rId3">
            <a:alphaModFix/>
          </a:blip>
          <a:stretch>
            <a:fillRect/>
          </a:stretch>
        </p:blipFill>
        <p:spPr>
          <a:xfrm rot="1379193">
            <a:off x="5272457" y="2397881"/>
            <a:ext cx="3003673" cy="30036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ph idx="1" type="body"/>
          </p:nvPr>
        </p:nvSpPr>
        <p:spPr>
          <a:xfrm>
            <a:off x="311700" y="847675"/>
            <a:ext cx="8801700" cy="404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GIS software (e.g., ArcGIS, QGIS)</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Spreadsheets (e.g., Excel)</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Statistical / programming tools (e.g., R, Python, MATLAB)</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Business intelligence tools (e.g., Tableau, Power BI)</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Model vendor software (e.g., Cube, TransCAD, built-in tools)</a:t>
            </a:r>
            <a:endParaRPr sz="2400">
              <a:latin typeface="Roboto"/>
              <a:ea typeface="Roboto"/>
              <a:cs typeface="Roboto"/>
              <a:sym typeface="Roboto"/>
            </a:endParaRPr>
          </a:p>
          <a:p>
            <a:pPr indent="-381000" lvl="0" marL="457200" rtl="0" algn="l">
              <a:spcBef>
                <a:spcPts val="1000"/>
              </a:spcBef>
              <a:spcAft>
                <a:spcPts val="1000"/>
              </a:spcAft>
              <a:buSzPts val="2400"/>
              <a:buFont typeface="Roboto"/>
              <a:buChar char="●"/>
            </a:pPr>
            <a:r>
              <a:rPr lang="en" sz="2400">
                <a:latin typeface="Roboto"/>
                <a:ea typeface="Roboto"/>
                <a:cs typeface="Roboto"/>
                <a:sym typeface="Roboto"/>
              </a:rPr>
              <a:t>Custom web applications / dashboards</a:t>
            </a:r>
            <a:endParaRPr sz="2400">
              <a:latin typeface="Roboto"/>
              <a:ea typeface="Roboto"/>
              <a:cs typeface="Roboto"/>
              <a:sym typeface="Roboto"/>
            </a:endParaRPr>
          </a:p>
        </p:txBody>
      </p:sp>
      <p:sp>
        <p:nvSpPr>
          <p:cNvPr id="88" name="Google Shape;88;p19"/>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What do you use to visualize model outputs?</a:t>
            </a:r>
            <a:endParaRPr b="1">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grpSp>
        <p:nvGrpSpPr>
          <p:cNvPr id="93" name="Google Shape;93;p20"/>
          <p:cNvGrpSpPr/>
          <p:nvPr/>
        </p:nvGrpSpPr>
        <p:grpSpPr>
          <a:xfrm>
            <a:off x="2124000" y="1146000"/>
            <a:ext cx="7020000" cy="2872801"/>
            <a:chOff x="2124000" y="993600"/>
            <a:chExt cx="7020000" cy="2872801"/>
          </a:xfrm>
        </p:grpSpPr>
        <p:grpSp>
          <p:nvGrpSpPr>
            <p:cNvPr id="94" name="Google Shape;94;p20"/>
            <p:cNvGrpSpPr/>
            <p:nvPr/>
          </p:nvGrpSpPr>
          <p:grpSpPr>
            <a:xfrm>
              <a:off x="2124000" y="993600"/>
              <a:ext cx="7020000" cy="2872801"/>
              <a:chOff x="2124000" y="993600"/>
              <a:chExt cx="7020000" cy="2872801"/>
            </a:xfrm>
          </p:grpSpPr>
          <p:pic>
            <p:nvPicPr>
              <p:cNvPr id="95" name="Google Shape;95;p20"/>
              <p:cNvPicPr preferRelativeResize="0"/>
              <p:nvPr/>
            </p:nvPicPr>
            <p:blipFill rotWithShape="1">
              <a:blip r:embed="rId3">
                <a:alphaModFix/>
              </a:blip>
              <a:srcRect b="28104" l="23230" r="0" t="24772"/>
              <a:stretch/>
            </p:blipFill>
            <p:spPr>
              <a:xfrm>
                <a:off x="2124000" y="993600"/>
                <a:ext cx="7020000" cy="2872801"/>
              </a:xfrm>
              <a:prstGeom prst="rect">
                <a:avLst/>
              </a:prstGeom>
              <a:noFill/>
              <a:ln>
                <a:noFill/>
              </a:ln>
            </p:spPr>
          </p:pic>
          <p:pic>
            <p:nvPicPr>
              <p:cNvPr id="96" name="Google Shape;96;p20"/>
              <p:cNvPicPr preferRelativeResize="0"/>
              <p:nvPr/>
            </p:nvPicPr>
            <p:blipFill>
              <a:blip r:embed="rId4">
                <a:alphaModFix/>
              </a:blip>
              <a:stretch>
                <a:fillRect/>
              </a:stretch>
            </p:blipFill>
            <p:spPr>
              <a:xfrm>
                <a:off x="3012913" y="1844863"/>
                <a:ext cx="2984175" cy="1170274"/>
              </a:xfrm>
              <a:prstGeom prst="rect">
                <a:avLst/>
              </a:prstGeom>
              <a:noFill/>
              <a:ln>
                <a:noFill/>
              </a:ln>
            </p:spPr>
          </p:pic>
        </p:grpSp>
        <p:sp>
          <p:nvSpPr>
            <p:cNvPr id="97" name="Google Shape;97;p20"/>
            <p:cNvSpPr txBox="1"/>
            <p:nvPr/>
          </p:nvSpPr>
          <p:spPr>
            <a:xfrm>
              <a:off x="2940836" y="1483350"/>
              <a:ext cx="1016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003A5D"/>
                  </a:solidFill>
                  <a:latin typeface="Roboto"/>
                  <a:ea typeface="Roboto"/>
                  <a:cs typeface="Roboto"/>
                  <a:sym typeface="Roboto"/>
                </a:rPr>
                <a:t>vizTool</a:t>
              </a:r>
              <a:endParaRPr b="1" sz="1800">
                <a:solidFill>
                  <a:srgbClr val="003A5D"/>
                </a:solidFill>
                <a:latin typeface="Roboto"/>
                <a:ea typeface="Roboto"/>
                <a:cs typeface="Roboto"/>
                <a:sym typeface="Roboto"/>
              </a:endParaRPr>
            </a:p>
          </p:txBody>
        </p:sp>
      </p:grpSp>
      <p:pic>
        <p:nvPicPr>
          <p:cNvPr id="98" name="Google Shape;98;p20"/>
          <p:cNvPicPr preferRelativeResize="0"/>
          <p:nvPr/>
        </p:nvPicPr>
        <p:blipFill rotWithShape="1">
          <a:blip r:embed="rId3">
            <a:alphaModFix/>
          </a:blip>
          <a:srcRect b="58764" l="0" r="77322" t="12155"/>
          <a:stretch/>
        </p:blipFill>
        <p:spPr>
          <a:xfrm>
            <a:off x="0" y="837775"/>
            <a:ext cx="2073600" cy="1772826"/>
          </a:xfrm>
          <a:prstGeom prst="rect">
            <a:avLst/>
          </a:prstGeom>
          <a:noFill/>
          <a:ln>
            <a:noFill/>
          </a:ln>
        </p:spPr>
      </p:pic>
      <p:pic>
        <p:nvPicPr>
          <p:cNvPr id="99" name="Google Shape;99;p20"/>
          <p:cNvPicPr preferRelativeResize="0"/>
          <p:nvPr/>
        </p:nvPicPr>
        <p:blipFill rotWithShape="1">
          <a:blip r:embed="rId3">
            <a:alphaModFix/>
          </a:blip>
          <a:srcRect b="28459" l="0" r="77322" t="45959"/>
          <a:stretch/>
        </p:blipFill>
        <p:spPr>
          <a:xfrm>
            <a:off x="0" y="2408400"/>
            <a:ext cx="2073600" cy="1559524"/>
          </a:xfrm>
          <a:prstGeom prst="rect">
            <a:avLst/>
          </a:prstGeom>
          <a:noFill/>
          <a:ln>
            <a:noFill/>
          </a:ln>
        </p:spPr>
      </p:pic>
      <p:sp>
        <p:nvSpPr>
          <p:cNvPr id="100" name="Google Shape;100;p20"/>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From Data to Insights with the vizTool</a:t>
            </a:r>
            <a:endParaRPr b="1">
              <a:latin typeface="Roboto"/>
              <a:ea typeface="Roboto"/>
              <a:cs typeface="Roboto"/>
              <a:sym typeface="Roboto"/>
            </a:endParaRPr>
          </a:p>
        </p:txBody>
      </p:sp>
      <p:grpSp>
        <p:nvGrpSpPr>
          <p:cNvPr id="101" name="Google Shape;101;p20"/>
          <p:cNvGrpSpPr/>
          <p:nvPr/>
        </p:nvGrpSpPr>
        <p:grpSpPr>
          <a:xfrm>
            <a:off x="11442575" y="1597325"/>
            <a:ext cx="4767325" cy="1841675"/>
            <a:chOff x="3278750" y="1858875"/>
            <a:chExt cx="4767325" cy="1841675"/>
          </a:xfrm>
        </p:grpSpPr>
        <p:pic>
          <p:nvPicPr>
            <p:cNvPr id="102" name="Google Shape;102;p20"/>
            <p:cNvPicPr preferRelativeResize="0"/>
            <p:nvPr/>
          </p:nvPicPr>
          <p:blipFill>
            <a:blip r:embed="rId5">
              <a:alphaModFix/>
            </a:blip>
            <a:stretch>
              <a:fillRect/>
            </a:stretch>
          </p:blipFill>
          <p:spPr>
            <a:xfrm>
              <a:off x="3278750" y="1858875"/>
              <a:ext cx="299500" cy="219450"/>
            </a:xfrm>
            <a:prstGeom prst="rect">
              <a:avLst/>
            </a:prstGeom>
            <a:noFill/>
            <a:ln>
              <a:noFill/>
            </a:ln>
          </p:spPr>
        </p:pic>
        <p:sp>
          <p:nvSpPr>
            <p:cNvPr id="103" name="Google Shape;103;p20"/>
            <p:cNvSpPr txBox="1"/>
            <p:nvPr/>
          </p:nvSpPr>
          <p:spPr>
            <a:xfrm>
              <a:off x="6542175" y="3241850"/>
              <a:ext cx="1503900" cy="458700"/>
            </a:xfrm>
            <a:prstGeom prst="rect">
              <a:avLst/>
            </a:prstGeom>
            <a:solidFill>
              <a:srgbClr val="FAF8F5"/>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3A5D"/>
                  </a:solidFill>
                </a:rPr>
                <a:t>INSIGHTS</a:t>
              </a:r>
              <a:endParaRPr b="1" sz="1800">
                <a:solidFill>
                  <a:srgbClr val="003A5D"/>
                </a:solidFill>
              </a:endParaRPr>
            </a:p>
          </p:txBody>
        </p:sp>
      </p:grpSp>
      <p:sp>
        <p:nvSpPr>
          <p:cNvPr id="104" name="Google Shape;104;p20"/>
          <p:cNvSpPr txBox="1"/>
          <p:nvPr/>
        </p:nvSpPr>
        <p:spPr>
          <a:xfrm>
            <a:off x="331600" y="2096250"/>
            <a:ext cx="1824000" cy="7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3C566D"/>
                </a:solidFill>
                <a:latin typeface="Roboto"/>
                <a:ea typeface="Roboto"/>
                <a:cs typeface="Roboto"/>
                <a:sym typeface="Roboto"/>
              </a:rPr>
              <a:t>D</a:t>
            </a:r>
            <a:r>
              <a:rPr b="1" lang="en" sz="2000">
                <a:solidFill>
                  <a:srgbClr val="3C566D"/>
                </a:solidFill>
                <a:latin typeface="Roboto"/>
                <a:ea typeface="Roboto"/>
                <a:cs typeface="Roboto"/>
                <a:sym typeface="Roboto"/>
              </a:rPr>
              <a:t>ata Tables</a:t>
            </a:r>
            <a:endParaRPr b="1" sz="2000">
              <a:solidFill>
                <a:srgbClr val="3C566D"/>
              </a:solidFill>
              <a:latin typeface="Roboto"/>
              <a:ea typeface="Roboto"/>
              <a:cs typeface="Roboto"/>
              <a:sym typeface="Roboto"/>
            </a:endParaRPr>
          </a:p>
        </p:txBody>
      </p:sp>
      <p:sp>
        <p:nvSpPr>
          <p:cNvPr id="105" name="Google Shape;105;p20"/>
          <p:cNvSpPr txBox="1"/>
          <p:nvPr/>
        </p:nvSpPr>
        <p:spPr>
          <a:xfrm>
            <a:off x="552850" y="3877700"/>
            <a:ext cx="1381500" cy="7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3C5770"/>
                </a:solidFill>
                <a:latin typeface="Roboto"/>
                <a:ea typeface="Roboto"/>
                <a:cs typeface="Roboto"/>
                <a:sym typeface="Roboto"/>
              </a:rPr>
              <a:t>G</a:t>
            </a:r>
            <a:r>
              <a:rPr b="1" lang="en" sz="2000">
                <a:solidFill>
                  <a:srgbClr val="3C5770"/>
                </a:solidFill>
                <a:latin typeface="Roboto"/>
                <a:ea typeface="Roboto"/>
                <a:cs typeface="Roboto"/>
                <a:sym typeface="Roboto"/>
              </a:rPr>
              <a:t>eometry</a:t>
            </a:r>
            <a:endParaRPr b="1" sz="2000">
              <a:solidFill>
                <a:srgbClr val="3C5770"/>
              </a:solidFill>
              <a:latin typeface="Roboto"/>
              <a:ea typeface="Roboto"/>
              <a:cs typeface="Roboto"/>
              <a:sym typeface="Roboto"/>
            </a:endParaRPr>
          </a:p>
        </p:txBody>
      </p:sp>
      <p:sp>
        <p:nvSpPr>
          <p:cNvPr id="106" name="Google Shape;106;p20"/>
          <p:cNvSpPr txBox="1"/>
          <p:nvPr/>
        </p:nvSpPr>
        <p:spPr>
          <a:xfrm>
            <a:off x="3012950" y="3446100"/>
            <a:ext cx="2703900" cy="816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3F5A71"/>
                </a:solidFill>
                <a:latin typeface="Roboto"/>
                <a:ea typeface="Roboto"/>
                <a:cs typeface="Roboto"/>
                <a:sym typeface="Roboto"/>
              </a:rPr>
              <a:t>Planner Exploring Information</a:t>
            </a:r>
            <a:endParaRPr b="1" sz="2000">
              <a:solidFill>
                <a:srgbClr val="3F5A71"/>
              </a:solidFill>
              <a:latin typeface="Roboto"/>
              <a:ea typeface="Roboto"/>
              <a:cs typeface="Roboto"/>
              <a:sym typeface="Roboto"/>
            </a:endParaRPr>
          </a:p>
        </p:txBody>
      </p:sp>
      <p:sp>
        <p:nvSpPr>
          <p:cNvPr id="107" name="Google Shape;107;p20"/>
          <p:cNvSpPr txBox="1"/>
          <p:nvPr/>
        </p:nvSpPr>
        <p:spPr>
          <a:xfrm>
            <a:off x="7012800" y="3442800"/>
            <a:ext cx="1508700" cy="461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3F5872"/>
                </a:solidFill>
                <a:latin typeface="Roboto"/>
                <a:ea typeface="Roboto"/>
                <a:cs typeface="Roboto"/>
                <a:sym typeface="Roboto"/>
              </a:rPr>
              <a:t>Insights</a:t>
            </a:r>
            <a:endParaRPr b="1" sz="2000">
              <a:solidFill>
                <a:srgbClr val="3F5872"/>
              </a:solidFill>
              <a:latin typeface="Roboto"/>
              <a:ea typeface="Roboto"/>
              <a:cs typeface="Roboto"/>
              <a:sym typeface="Roboto"/>
            </a:endParaRPr>
          </a:p>
        </p:txBody>
      </p:sp>
      <p:pic>
        <p:nvPicPr>
          <p:cNvPr id="108" name="Google Shape;108;p20"/>
          <p:cNvPicPr preferRelativeResize="0"/>
          <p:nvPr/>
        </p:nvPicPr>
        <p:blipFill rotWithShape="1">
          <a:blip r:embed="rId6">
            <a:alphaModFix/>
          </a:blip>
          <a:srcRect b="7330" l="0" r="0" t="0"/>
          <a:stretch/>
        </p:blipFill>
        <p:spPr>
          <a:xfrm>
            <a:off x="5676725" y="2917350"/>
            <a:ext cx="1423424" cy="19786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nvSpPr>
        <p:spPr>
          <a:xfrm>
            <a:off x="2671839" y="904609"/>
            <a:ext cx="6209700" cy="24672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A64D79"/>
                </a:solidFill>
              </a:rPr>
              <a:t>Application</a:t>
            </a:r>
            <a:endParaRPr b="1" sz="1800">
              <a:solidFill>
                <a:srgbClr val="A64D79"/>
              </a:solidFill>
            </a:endParaRPr>
          </a:p>
        </p:txBody>
      </p:sp>
      <p:sp>
        <p:nvSpPr>
          <p:cNvPr id="114" name="Google Shape;114;p21"/>
          <p:cNvSpPr txBox="1"/>
          <p:nvPr/>
        </p:nvSpPr>
        <p:spPr>
          <a:xfrm>
            <a:off x="2190900" y="3640825"/>
            <a:ext cx="4762200" cy="13533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D85C6"/>
                </a:solidFill>
              </a:rPr>
              <a:t>Hosting</a:t>
            </a:r>
            <a:endParaRPr b="1" sz="1800">
              <a:solidFill>
                <a:srgbClr val="3D85C6"/>
              </a:solidFill>
            </a:endParaRPr>
          </a:p>
        </p:txBody>
      </p:sp>
      <p:sp>
        <p:nvSpPr>
          <p:cNvPr id="115" name="Google Shape;115;p21"/>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vizTool Building Blocks</a:t>
            </a:r>
            <a:endParaRPr b="1">
              <a:latin typeface="Roboto"/>
              <a:ea typeface="Roboto"/>
              <a:cs typeface="Roboto"/>
              <a:sym typeface="Roboto"/>
            </a:endParaRPr>
          </a:p>
        </p:txBody>
      </p:sp>
      <p:grpSp>
        <p:nvGrpSpPr>
          <p:cNvPr id="116" name="Google Shape;116;p21"/>
          <p:cNvGrpSpPr/>
          <p:nvPr/>
        </p:nvGrpSpPr>
        <p:grpSpPr>
          <a:xfrm>
            <a:off x="343900" y="904609"/>
            <a:ext cx="1950300" cy="2467200"/>
            <a:chOff x="343900" y="1024225"/>
            <a:chExt cx="1950300" cy="2467200"/>
          </a:xfrm>
        </p:grpSpPr>
        <p:sp>
          <p:nvSpPr>
            <p:cNvPr id="117" name="Google Shape;117;p21"/>
            <p:cNvSpPr txBox="1"/>
            <p:nvPr/>
          </p:nvSpPr>
          <p:spPr>
            <a:xfrm>
              <a:off x="343900" y="1024225"/>
              <a:ext cx="1950300" cy="24672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69138"/>
                  </a:solidFill>
                </a:rPr>
                <a:t>Data Files</a:t>
              </a:r>
              <a:endParaRPr b="1" sz="1800">
                <a:solidFill>
                  <a:srgbClr val="E69138"/>
                </a:solidFill>
              </a:endParaRPr>
            </a:p>
          </p:txBody>
        </p:sp>
        <p:pic>
          <p:nvPicPr>
            <p:cNvPr id="118" name="Google Shape;118;p21"/>
            <p:cNvPicPr preferRelativeResize="0"/>
            <p:nvPr/>
          </p:nvPicPr>
          <p:blipFill rotWithShape="1">
            <a:blip r:embed="rId3">
              <a:alphaModFix/>
            </a:blip>
            <a:srcRect b="34907" l="0" r="0" t="34703"/>
            <a:stretch/>
          </p:blipFill>
          <p:spPr>
            <a:xfrm>
              <a:off x="421003" y="1540050"/>
              <a:ext cx="1798377" cy="546503"/>
            </a:xfrm>
            <a:prstGeom prst="rect">
              <a:avLst/>
            </a:prstGeom>
            <a:noFill/>
            <a:ln>
              <a:noFill/>
            </a:ln>
          </p:spPr>
        </p:pic>
        <p:pic>
          <p:nvPicPr>
            <p:cNvPr id="119" name="Google Shape;119;p21"/>
            <p:cNvPicPr preferRelativeResize="0"/>
            <p:nvPr/>
          </p:nvPicPr>
          <p:blipFill>
            <a:blip r:embed="rId4">
              <a:alphaModFix/>
            </a:blip>
            <a:stretch>
              <a:fillRect/>
            </a:stretch>
          </p:blipFill>
          <p:spPr>
            <a:xfrm>
              <a:off x="814725" y="2244292"/>
              <a:ext cx="1010934" cy="1010932"/>
            </a:xfrm>
            <a:prstGeom prst="rect">
              <a:avLst/>
            </a:prstGeom>
            <a:noFill/>
            <a:ln>
              <a:noFill/>
            </a:ln>
          </p:spPr>
        </p:pic>
      </p:grpSp>
      <p:pic>
        <p:nvPicPr>
          <p:cNvPr id="120" name="Google Shape;120;p21"/>
          <p:cNvPicPr preferRelativeResize="0"/>
          <p:nvPr/>
        </p:nvPicPr>
        <p:blipFill>
          <a:blip r:embed="rId5">
            <a:alphaModFix/>
          </a:blip>
          <a:stretch>
            <a:fillRect/>
          </a:stretch>
        </p:blipFill>
        <p:spPr>
          <a:xfrm>
            <a:off x="3862386" y="1422930"/>
            <a:ext cx="1528225" cy="633325"/>
          </a:xfrm>
          <a:prstGeom prst="rect">
            <a:avLst/>
          </a:prstGeom>
          <a:noFill/>
          <a:ln>
            <a:noFill/>
          </a:ln>
        </p:spPr>
      </p:pic>
      <p:pic>
        <p:nvPicPr>
          <p:cNvPr id="121" name="Google Shape;121;p21"/>
          <p:cNvPicPr preferRelativeResize="0"/>
          <p:nvPr/>
        </p:nvPicPr>
        <p:blipFill>
          <a:blip r:embed="rId6">
            <a:alphaModFix/>
          </a:blip>
          <a:stretch>
            <a:fillRect/>
          </a:stretch>
        </p:blipFill>
        <p:spPr>
          <a:xfrm>
            <a:off x="2294200" y="4131850"/>
            <a:ext cx="2185607" cy="754625"/>
          </a:xfrm>
          <a:prstGeom prst="rect">
            <a:avLst/>
          </a:prstGeom>
          <a:noFill/>
          <a:ln>
            <a:noFill/>
          </a:ln>
        </p:spPr>
      </p:pic>
      <p:pic>
        <p:nvPicPr>
          <p:cNvPr id="122" name="Google Shape;122;p21"/>
          <p:cNvPicPr preferRelativeResize="0"/>
          <p:nvPr/>
        </p:nvPicPr>
        <p:blipFill>
          <a:blip r:embed="rId7">
            <a:alphaModFix/>
          </a:blip>
          <a:stretch>
            <a:fillRect/>
          </a:stretch>
        </p:blipFill>
        <p:spPr>
          <a:xfrm>
            <a:off x="4683900" y="4131857"/>
            <a:ext cx="2185600" cy="758118"/>
          </a:xfrm>
          <a:prstGeom prst="rect">
            <a:avLst/>
          </a:prstGeom>
          <a:noFill/>
          <a:ln>
            <a:noFill/>
          </a:ln>
        </p:spPr>
      </p:pic>
      <p:pic>
        <p:nvPicPr>
          <p:cNvPr id="123" name="Google Shape;123;p21"/>
          <p:cNvPicPr preferRelativeResize="0"/>
          <p:nvPr/>
        </p:nvPicPr>
        <p:blipFill>
          <a:blip r:embed="rId8">
            <a:alphaModFix/>
          </a:blip>
          <a:stretch>
            <a:fillRect/>
          </a:stretch>
        </p:blipFill>
        <p:spPr>
          <a:xfrm>
            <a:off x="5689621" y="1395534"/>
            <a:ext cx="1094400" cy="698100"/>
          </a:xfrm>
          <a:prstGeom prst="rect">
            <a:avLst/>
          </a:prstGeom>
          <a:noFill/>
          <a:ln>
            <a:noFill/>
          </a:ln>
        </p:spPr>
      </p:pic>
      <p:pic>
        <p:nvPicPr>
          <p:cNvPr id="124" name="Google Shape;124;p21"/>
          <p:cNvPicPr preferRelativeResize="0"/>
          <p:nvPr/>
        </p:nvPicPr>
        <p:blipFill>
          <a:blip r:embed="rId9">
            <a:alphaModFix/>
          </a:blip>
          <a:stretch>
            <a:fillRect/>
          </a:stretch>
        </p:blipFill>
        <p:spPr>
          <a:xfrm>
            <a:off x="3587611" y="2659945"/>
            <a:ext cx="2077775" cy="496859"/>
          </a:xfrm>
          <a:prstGeom prst="rect">
            <a:avLst/>
          </a:prstGeom>
          <a:noFill/>
          <a:ln>
            <a:noFill/>
          </a:ln>
        </p:spPr>
      </p:pic>
      <p:pic>
        <p:nvPicPr>
          <p:cNvPr id="125" name="Google Shape;125;p21"/>
          <p:cNvPicPr preferRelativeResize="0"/>
          <p:nvPr/>
        </p:nvPicPr>
        <p:blipFill>
          <a:blip r:embed="rId10">
            <a:alphaModFix/>
          </a:blip>
          <a:stretch>
            <a:fillRect/>
          </a:stretch>
        </p:blipFill>
        <p:spPr>
          <a:xfrm>
            <a:off x="3173873" y="2103296"/>
            <a:ext cx="2971800" cy="485775"/>
          </a:xfrm>
          <a:prstGeom prst="rect">
            <a:avLst/>
          </a:prstGeom>
          <a:noFill/>
          <a:ln>
            <a:noFill/>
          </a:ln>
        </p:spPr>
      </p:pic>
      <p:pic>
        <p:nvPicPr>
          <p:cNvPr id="126" name="Google Shape;126;p21"/>
          <p:cNvPicPr preferRelativeResize="0"/>
          <p:nvPr/>
        </p:nvPicPr>
        <p:blipFill>
          <a:blip r:embed="rId11">
            <a:alphaModFix/>
          </a:blip>
          <a:stretch>
            <a:fillRect/>
          </a:stretch>
        </p:blipFill>
        <p:spPr>
          <a:xfrm>
            <a:off x="7151975" y="1374096"/>
            <a:ext cx="1528225" cy="1528225"/>
          </a:xfrm>
          <a:prstGeom prst="rect">
            <a:avLst/>
          </a:prstGeom>
          <a:noFill/>
          <a:ln>
            <a:noFill/>
          </a:ln>
        </p:spPr>
      </p:pic>
      <p:pic>
        <p:nvPicPr>
          <p:cNvPr id="127" name="Google Shape;127;p21"/>
          <p:cNvPicPr preferRelativeResize="0"/>
          <p:nvPr/>
        </p:nvPicPr>
        <p:blipFill>
          <a:blip r:embed="rId12">
            <a:alphaModFix/>
          </a:blip>
          <a:stretch>
            <a:fillRect/>
          </a:stretch>
        </p:blipFill>
        <p:spPr>
          <a:xfrm>
            <a:off x="6386555" y="2506972"/>
            <a:ext cx="802801" cy="802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Comparing Transit S</a:t>
            </a:r>
            <a:r>
              <a:rPr b="1" lang="en"/>
              <a:t>cenarios–R</a:t>
            </a:r>
            <a:r>
              <a:rPr b="1" lang="en"/>
              <a:t>TP vs No-Build</a:t>
            </a:r>
            <a:endParaRPr b="1">
              <a:solidFill>
                <a:srgbClr val="A64D79"/>
              </a:solidFill>
            </a:endParaRPr>
          </a:p>
        </p:txBody>
      </p:sp>
      <p:sp>
        <p:nvSpPr>
          <p:cNvPr id="133" name="Google Shape;133;p22"/>
          <p:cNvSpPr/>
          <p:nvPr/>
        </p:nvSpPr>
        <p:spPr>
          <a:xfrm>
            <a:off x="6145275" y="3782875"/>
            <a:ext cx="2945700" cy="136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4" name="Google Shape;134;p22"/>
          <p:cNvPicPr preferRelativeResize="0"/>
          <p:nvPr/>
        </p:nvPicPr>
        <p:blipFill>
          <a:blip r:embed="rId3">
            <a:alphaModFix/>
          </a:blip>
          <a:stretch>
            <a:fillRect/>
          </a:stretch>
        </p:blipFill>
        <p:spPr>
          <a:xfrm>
            <a:off x="685800" y="747522"/>
            <a:ext cx="7772400" cy="4343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p:nvPr/>
        </p:nvSpPr>
        <p:spPr>
          <a:xfrm>
            <a:off x="6145275" y="3782875"/>
            <a:ext cx="2945700" cy="136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3"/>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Comparing Transit Scenarios–RTP vs No-Build</a:t>
            </a:r>
            <a:endParaRPr b="1">
              <a:solidFill>
                <a:srgbClr val="A64D79"/>
              </a:solidFill>
            </a:endParaRPr>
          </a:p>
          <a:p>
            <a:pPr indent="0" lvl="0" marL="0" rtl="0" algn="l">
              <a:spcBef>
                <a:spcPts val="0"/>
              </a:spcBef>
              <a:spcAft>
                <a:spcPts val="0"/>
              </a:spcAft>
              <a:buNone/>
            </a:pPr>
            <a:r>
              <a:t/>
            </a:r>
            <a:endParaRPr b="1"/>
          </a:p>
        </p:txBody>
      </p:sp>
      <p:pic>
        <p:nvPicPr>
          <p:cNvPr id="141" name="Google Shape;141;p23"/>
          <p:cNvPicPr preferRelativeResize="0"/>
          <p:nvPr/>
        </p:nvPicPr>
        <p:blipFill>
          <a:blip r:embed="rId3">
            <a:alphaModFix/>
          </a:blip>
          <a:stretch>
            <a:fillRect/>
          </a:stretch>
        </p:blipFill>
        <p:spPr>
          <a:xfrm>
            <a:off x="685800" y="747522"/>
            <a:ext cx="7772400" cy="4343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Some of Our Uncovered Insights</a:t>
            </a:r>
            <a:endParaRPr b="1"/>
          </a:p>
        </p:txBody>
      </p:sp>
      <p:sp>
        <p:nvSpPr>
          <p:cNvPr id="147" name="Google Shape;147;p24"/>
          <p:cNvSpPr txBox="1"/>
          <p:nvPr>
            <p:ph idx="1" type="body"/>
          </p:nvPr>
        </p:nvSpPr>
        <p:spPr>
          <a:xfrm>
            <a:off x="311700" y="847675"/>
            <a:ext cx="8520600" cy="4034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Vehicle ownership model </a:t>
            </a:r>
            <a:r>
              <a:rPr b="1" lang="en" sz="2400">
                <a:latin typeface="Roboto"/>
                <a:ea typeface="Roboto"/>
                <a:cs typeface="Roboto"/>
                <a:sym typeface="Roboto"/>
              </a:rPr>
              <a:t>is</a:t>
            </a:r>
            <a:r>
              <a:rPr lang="en" sz="2400">
                <a:latin typeface="Roboto"/>
                <a:ea typeface="Roboto"/>
                <a:cs typeface="Roboto"/>
                <a:sym typeface="Roboto"/>
              </a:rPr>
              <a:t> sensitive to land use, but previous land use scenarios </a:t>
            </a:r>
            <a:r>
              <a:rPr b="1" lang="en" sz="2400">
                <a:latin typeface="Roboto"/>
                <a:ea typeface="Roboto"/>
                <a:cs typeface="Roboto"/>
                <a:sym typeface="Roboto"/>
              </a:rPr>
              <a:t>weren’t ambitious enough</a:t>
            </a:r>
            <a:r>
              <a:rPr lang="en" sz="2400">
                <a:latin typeface="Roboto"/>
                <a:ea typeface="Roboto"/>
                <a:cs typeface="Roboto"/>
                <a:sym typeface="Roboto"/>
              </a:rPr>
              <a:t>.</a:t>
            </a:r>
            <a:endParaRPr sz="2400">
              <a:latin typeface="Roboto"/>
              <a:ea typeface="Roboto"/>
              <a:cs typeface="Roboto"/>
              <a:sym typeface="Roboto"/>
            </a:endParaRPr>
          </a:p>
          <a:p>
            <a:pPr indent="-381000" lvl="0" marL="457200" rtl="0" algn="l">
              <a:spcBef>
                <a:spcPts val="1000"/>
              </a:spcBef>
              <a:spcAft>
                <a:spcPts val="0"/>
              </a:spcAft>
              <a:buSzPts val="2400"/>
              <a:buFont typeface="Roboto"/>
              <a:buChar char="●"/>
            </a:pPr>
            <a:r>
              <a:rPr lang="en" sz="2400">
                <a:latin typeface="Roboto"/>
                <a:ea typeface="Roboto"/>
                <a:cs typeface="Roboto"/>
                <a:sym typeface="Roboto"/>
              </a:rPr>
              <a:t>When we </a:t>
            </a:r>
            <a:r>
              <a:rPr b="1" lang="en" sz="2400">
                <a:latin typeface="Roboto"/>
                <a:ea typeface="Roboto"/>
                <a:cs typeface="Roboto"/>
                <a:sym typeface="Roboto"/>
              </a:rPr>
              <a:t>intensified land use</a:t>
            </a:r>
            <a:r>
              <a:rPr lang="en" sz="2400">
                <a:latin typeface="Roboto"/>
                <a:ea typeface="Roboto"/>
                <a:cs typeface="Roboto"/>
                <a:sym typeface="Roboto"/>
              </a:rPr>
              <a:t> around LRT/BRT stations for new transit lines, we found:</a:t>
            </a:r>
            <a:endParaRPr sz="2400">
              <a:latin typeface="Roboto"/>
              <a:ea typeface="Roboto"/>
              <a:cs typeface="Roboto"/>
              <a:sym typeface="Roboto"/>
            </a:endParaRPr>
          </a:p>
          <a:p>
            <a:pPr indent="-355600" lvl="1" marL="914400" rtl="0" algn="l">
              <a:spcBef>
                <a:spcPts val="1000"/>
              </a:spcBef>
              <a:spcAft>
                <a:spcPts val="0"/>
              </a:spcAft>
              <a:buSzPts val="2000"/>
              <a:buFont typeface="Roboto"/>
              <a:buChar char="○"/>
            </a:pPr>
            <a:r>
              <a:rPr b="1" lang="en" sz="2000">
                <a:latin typeface="Roboto"/>
                <a:ea typeface="Roboto"/>
                <a:cs typeface="Roboto"/>
                <a:sym typeface="Roboto"/>
              </a:rPr>
              <a:t>Increased density</a:t>
            </a:r>
            <a:r>
              <a:rPr lang="en" sz="2000">
                <a:latin typeface="Roboto"/>
                <a:ea typeface="Roboto"/>
                <a:cs typeface="Roboto"/>
                <a:sym typeface="Roboto"/>
              </a:rPr>
              <a:t> around stations alone </a:t>
            </a:r>
            <a:r>
              <a:rPr b="1" lang="en" sz="2000">
                <a:latin typeface="Roboto"/>
                <a:ea typeface="Roboto"/>
                <a:cs typeface="Roboto"/>
                <a:sym typeface="Roboto"/>
              </a:rPr>
              <a:t>isn’t enough</a:t>
            </a:r>
            <a:r>
              <a:rPr lang="en" sz="2000">
                <a:latin typeface="Roboto"/>
                <a:ea typeface="Roboto"/>
                <a:cs typeface="Roboto"/>
                <a:sym typeface="Roboto"/>
              </a:rPr>
              <a:t> for LRT/BRT ridership.</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LRT/BRT performs much better when </a:t>
            </a:r>
            <a:r>
              <a:rPr b="1" lang="en" sz="2000">
                <a:latin typeface="Roboto"/>
                <a:ea typeface="Roboto"/>
                <a:cs typeface="Roboto"/>
                <a:sym typeface="Roboto"/>
              </a:rPr>
              <a:t>connected to multiple transit lines and more intense land use along corridor</a:t>
            </a:r>
            <a:r>
              <a:rPr lang="en" sz="2000">
                <a:latin typeface="Roboto"/>
                <a:ea typeface="Roboto"/>
                <a:cs typeface="Roboto"/>
                <a:sym typeface="Roboto"/>
              </a:rPr>
              <a:t>.</a:t>
            </a:r>
            <a:endParaRPr sz="2000">
              <a:latin typeface="Roboto"/>
              <a:ea typeface="Roboto"/>
              <a:cs typeface="Roboto"/>
              <a:sym typeface="Roboto"/>
            </a:endParaRPr>
          </a:p>
          <a:p>
            <a:pPr indent="0" lvl="0" marL="0" rtl="0" algn="l">
              <a:spcBef>
                <a:spcPts val="1000"/>
              </a:spcBef>
              <a:spcAft>
                <a:spcPts val="1000"/>
              </a:spcAft>
              <a:buNone/>
            </a:pPr>
            <a:r>
              <a:t/>
            </a:r>
            <a:endParaRPr sz="24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